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96" r:id="rId6"/>
    <p:sldId id="311" r:id="rId7"/>
    <p:sldId id="297" r:id="rId8"/>
    <p:sldId id="298" r:id="rId9"/>
    <p:sldId id="301" r:id="rId10"/>
    <p:sldId id="307" r:id="rId11"/>
    <p:sldId id="299" r:id="rId12"/>
    <p:sldId id="310" r:id="rId13"/>
    <p:sldId id="309" r:id="rId14"/>
    <p:sldId id="300" r:id="rId15"/>
    <p:sldId id="306" r:id="rId16"/>
    <p:sldId id="305" r:id="rId17"/>
    <p:sldId id="302" r:id="rId18"/>
    <p:sldId id="30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8BA1"/>
    <a:srgbClr val="2B4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AAF62-6913-420A-B6A1-4EDEB4E91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E4F701-A9CC-66C7-198C-A6A066F93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A8254-7179-6528-9560-100D5E6F4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0C27-F20A-4681-BF1A-7110D9AB0DC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061D9-C81F-DF7E-235B-B29FD9E2C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80937-781E-A8A6-D584-6C6C30CA3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50C0-C643-4887-B39F-159B09F5A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F112C-A231-B2DF-1E99-D8B74BB1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20CFE6-742B-63E6-90F3-E2C63CAB9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F3624-34C5-97F5-221F-834D7AD74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0C27-F20A-4681-BF1A-7110D9AB0DC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19982-9E41-E93A-6B0A-BC3620715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D7FC6-B04E-3EB1-C6AC-8D8075B0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50C0-C643-4887-B39F-159B09F5A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25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90C258-A633-9984-606A-75EF991BC3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9D634E-C177-78D8-4264-2498827AF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652C9-62D0-C431-767C-25FD5B02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0C27-F20A-4681-BF1A-7110D9AB0DC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0D23E-386A-065D-B90B-3B0454016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A026E-59A0-B9C5-49C1-675F13A3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50C0-C643-4887-B39F-159B09F5A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90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A336B-A052-AD74-65C6-3FB1D92E5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33FD4E-23C0-6298-F05D-EA4D5D43D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40A58-4597-D5C4-95E6-35BA667C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B465-189E-42A8-B707-31720076304E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CB602-9C9A-D823-D57B-60EB47D5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E8B36-765C-025C-61D3-52A95A5D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84B5-0D6C-4526-9B2B-B1DCB4956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7A30C-9129-0D16-7A75-09785B025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0490F-BD9D-EC41-A9B3-A53B06300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A0B0C-905B-86E8-E061-999BFBE73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B465-189E-42A8-B707-31720076304E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1DF24-1A2E-237E-5F58-0ACC395EC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D855B-CA01-7188-EAD8-592317449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84B5-0D6C-4526-9B2B-B1DCB4956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22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78064-EB1D-A974-B4FF-4EDB84F0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6BD47-3DC6-72ED-FE52-D57FD08ED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2FC95-C6AE-94CC-5947-9BA366246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B465-189E-42A8-B707-31720076304E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2E893-1883-59A7-8D90-B6F7DE375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61E3C-8CF9-37C2-D5E5-65E0A4EDE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84B5-0D6C-4526-9B2B-B1DCB4956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29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CF5B9-8549-EE5E-88DA-EE48D8BF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BB6A0-16DF-3120-ABDE-596B1D1ADA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CF8CAC-7418-CEF0-3FA2-9B0D72E22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4A5BD-8E74-61FB-49E3-337814A44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B465-189E-42A8-B707-31720076304E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E4357-F53E-440C-20BD-DE3CE21C7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6403A-C4D2-E3EB-FD6B-77BCBCD3C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84B5-0D6C-4526-9B2B-B1DCB4956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29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76D41-476C-611B-BC0D-E4C633016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801F2-7621-CEAA-52A3-4211C975E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3B6001-4E01-2277-9498-432D39CF1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0C23A2-C93B-C760-9C27-106854E2B7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84F916-13E3-BD03-ADCD-C11C79D3EA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68B2F8-3170-3211-6421-822E9377E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B465-189E-42A8-B707-31720076304E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334C4C-24DD-32EB-F8C0-569D178E1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96FAC6-6151-D7AE-D266-A0909A3E7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84B5-0D6C-4526-9B2B-B1DCB4956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35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AE7D9-4E4F-089F-4649-8BDD03F8A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BAE708-F460-ADA0-5BB0-3CE3B19D1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B465-189E-42A8-B707-31720076304E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DAECE2-CCC9-0095-FE5E-1ACC7541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A1E75-A346-C0BF-0F7B-47254B340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84B5-0D6C-4526-9B2B-B1DCB4956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55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B259E7-21CF-A4FE-7E5E-2EBC7664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B465-189E-42A8-B707-31720076304E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DCD6AF-36CB-E376-0AEF-DDCDD0AF0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17017-2CFD-2252-23B5-7FAE1F3ED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84B5-0D6C-4526-9B2B-B1DCB4956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56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4964C-69FD-4590-F6ED-57AB4A247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0E9FC-D980-DE9F-292C-0628857B2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7E3A8E-09D8-E42C-60FD-E058C4F46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BE5F3-0DB5-F659-9A16-EBA978AF5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B465-189E-42A8-B707-31720076304E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D75420-3943-214B-113D-405A8B915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7AA0F-471F-3263-78DC-37AD8135F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84B5-0D6C-4526-9B2B-B1DCB4956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0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60D64-201F-598E-597F-F4475D56D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51F10-1945-92D2-BA4B-6E09BD2A6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EA42E-787D-B5CF-7BC2-FE2B63ADD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0C27-F20A-4681-BF1A-7110D9AB0DC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5262D-0E74-3716-EA4B-9DBA6C03E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06772-E0EA-7F74-36A4-07BAC3263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50C0-C643-4887-B39F-159B09F5A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88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04397-DAA9-B3E0-1DA7-E978E37D9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09B67F-B4D5-0F7E-B53A-81F96FF8DC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8FDA5-2618-5F83-7538-231AE7736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52A7B-9AEA-47B7-AE08-01D69C9D0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B465-189E-42A8-B707-31720076304E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8406B-6175-DFCB-150D-2D333DC1C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670F0-6E6B-5B8E-C044-C04F81653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84B5-0D6C-4526-9B2B-B1DCB4956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57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5746C-9566-322E-FE9B-2CA523051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73F881-4E34-8489-73B9-96C6C5197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DA438-309D-7396-2D9C-5E5C65A30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B465-189E-42A8-B707-31720076304E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9E4FE-5B70-315E-A6D4-79596C53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EB443-F589-EDAB-99AD-3D8CAFBA8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84B5-0D6C-4526-9B2B-B1DCB4956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43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E80443-3164-B97F-C8BB-F21F0B3BEF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B82767-234B-8B1E-DC5B-810EFAD28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54A01-29D6-FC77-E05B-B87559403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B465-189E-42A8-B707-31720076304E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02682-7B02-193A-D226-01568B15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D62B2-1719-2C2B-7E63-D78B8D395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84B5-0D6C-4526-9B2B-B1DCB4956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8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BBBEB-2398-0C14-26C9-E496620AB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6499B-0464-7446-1403-77E2D3932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6C528-2E54-E497-8FDC-CA28C678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0C27-F20A-4681-BF1A-7110D9AB0DC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17BED-FAA9-1542-4557-0AB8C539F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D28DE-4BF0-630E-7B63-DCAEFA046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50C0-C643-4887-B39F-159B09F5A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1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E2C5A-D11E-0E9D-1BDF-2A129CAE6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3EA07-6584-08A0-AA8E-64B830E56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15C366-D563-15E7-C34C-8D8B54379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20BA3-D284-09C2-5916-56BFEFB2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0C27-F20A-4681-BF1A-7110D9AB0DC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16723-D479-BF8C-743C-497DA1991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AA92D-CC78-98D5-9603-EA8369E1F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50C0-C643-4887-B39F-159B09F5A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1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958AE-A846-345D-CD1E-37860A31F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B5938-3DE3-35A7-2BEE-9E1C08CB0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403B3-C970-6000-6E0C-A51F4ABB0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6A735-5F59-6F67-4D8D-996B26369F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C1EA02-8936-DC6C-D7F4-78B1A7897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796B4C-92A7-4937-0ABE-2B8F63C9A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0C27-F20A-4681-BF1A-7110D9AB0DC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EF173D-D9F0-AA34-2FE4-4D82AAFD7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D5759D-2732-C94F-68C7-97C4DC073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50C0-C643-4887-B39F-159B09F5A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5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6F939-3BA4-84D8-8D11-70AF17E1C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C7D9E0-A79B-4F05-EE7B-32ADDFD0B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0C27-F20A-4681-BF1A-7110D9AB0DC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FA79EB-5DFA-66A3-F77B-E27170000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F30FD-60B0-81A9-C4CA-AE81A7DEB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50C0-C643-4887-B39F-159B09F5A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1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B4F741-C4C3-349D-E728-EF6F9F605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0C27-F20A-4681-BF1A-7110D9AB0DC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327882-FE06-4A46-D556-246833C35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59B31-C148-B457-D6EA-B0E7B8252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50C0-C643-4887-B39F-159B09F5A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4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2DE0E-C596-9B7C-8C96-32CFBB2BC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A50E4-BFFE-E9C4-5175-D6B0E87B5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8113F0-E7E6-CB0D-6245-DE69B1746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2FEF4-11AD-7A1F-DC18-9136F02D6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0C27-F20A-4681-BF1A-7110D9AB0DC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E5803-0F23-D786-3639-1E72C1DDD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489B5-0AAC-27DF-4A1E-CE3A5C119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50C0-C643-4887-B39F-159B09F5A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6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5F8A4-5914-AEC7-7FB9-8E146E4EC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3531E8-EAE2-AF86-D93B-520D2F12A3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C3D74-A598-AC9E-6197-A2035BC1D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2AE2E-3CD9-2FFC-4493-B128D12C2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0C27-F20A-4681-BF1A-7110D9AB0DC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FF74B-3CCB-FECB-7210-CD606490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6FED9-7F6F-25B4-7F88-218611434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50C0-C643-4887-B39F-159B09F5A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6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F60BDE-F396-0DB4-D909-D1A06B276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0B369-DD62-83C3-EC68-BF879297F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0F04D-171B-F39A-EC9B-756AC4A55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D0C27-F20A-4681-BF1A-7110D9AB0DC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F07DE-A51A-C030-1FEE-F3FB615DF8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37FDF-F979-1016-B4DC-9B2689FFC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950C0-C643-4887-B39F-159B09F5A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3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25C666-AF89-E382-A005-315126C93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38C1F-2BD5-81B3-E013-C3A98CD70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11CDC-989A-60BA-A685-70C73B16E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7B465-189E-42A8-B707-31720076304E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D471D-B019-B170-46CB-F331A4BCA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6CD90-F3C2-029D-DEC1-BF461DE2B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184B5-0D6C-4526-9B2B-B1DCB4956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ijessr.com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hackernews.com/" TargetMode="External"/><Relationship Id="rId2" Type="http://schemas.openxmlformats.org/officeDocument/2006/relationships/hyperlink" Target="https://bleepingcomputer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hyperlink" Target="https://tryhackme.com/" TargetMode="External"/><Relationship Id="rId4" Type="http://schemas.openxmlformats.org/officeDocument/2006/relationships/hyperlink" Target="https://secureworld.io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6.svg"/><Relationship Id="rId21" Type="http://schemas.openxmlformats.org/officeDocument/2006/relationships/image" Target="../media/image24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1.pn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26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1.png"/><Relationship Id="rId16" Type="http://schemas.openxmlformats.org/officeDocument/2006/relationships/image" Target="../media/image40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n.wikipedia.org/wiki/Hershey's_Chocolate_Worl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isc.sans.org/forums/diary/Analysis+of+a+Salesforce+Phishing+Emails/2658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7E7DFC1-08F9-13CC-E33C-D65E1766FA6E}"/>
              </a:ext>
            </a:extLst>
          </p:cNvPr>
          <p:cNvSpPr/>
          <p:nvPr/>
        </p:nvSpPr>
        <p:spPr>
          <a:xfrm rot="5400000">
            <a:off x="5815011" y="692369"/>
            <a:ext cx="561975" cy="11401427"/>
          </a:xfrm>
          <a:prstGeom prst="rect">
            <a:avLst/>
          </a:prstGeom>
          <a:gradFill flip="none" rotWithShape="1">
            <a:gsLst>
              <a:gs pos="18000">
                <a:srgbClr val="848BA1"/>
              </a:gs>
              <a:gs pos="66000">
                <a:schemeClr val="bg1"/>
              </a:gs>
              <a:gs pos="33000">
                <a:schemeClr val="accent1">
                  <a:lumMod val="5000"/>
                  <a:lumOff val="95000"/>
                </a:schemeClr>
              </a:gs>
              <a:gs pos="86000">
                <a:srgbClr val="2B479E"/>
              </a:gs>
            </a:gsLst>
            <a:lin ang="5400000" scaled="1"/>
            <a:tileRect/>
          </a:gradFill>
          <a:ln>
            <a:solidFill>
              <a:srgbClr val="848BA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639D8-5FBC-98ED-CC56-036067254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513" y="6073381"/>
            <a:ext cx="9144000" cy="65191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Reanna Schultz</a:t>
            </a:r>
            <a:br>
              <a:rPr lang="en-US" sz="2000" dirty="0"/>
            </a:br>
            <a:r>
              <a:rPr lang="en-US" sz="2000" dirty="0"/>
              <a:t>2023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E9B66B-889D-4C99-28F8-54B93CEE9A82}"/>
              </a:ext>
            </a:extLst>
          </p:cNvPr>
          <p:cNvSpPr/>
          <p:nvPr/>
        </p:nvSpPr>
        <p:spPr>
          <a:xfrm>
            <a:off x="596462" y="551962"/>
            <a:ext cx="10999072" cy="4618549"/>
          </a:xfrm>
          <a:prstGeom prst="rect">
            <a:avLst/>
          </a:prstGeom>
          <a:solidFill>
            <a:schemeClr val="bg1"/>
          </a:solidFill>
          <a:ln w="38100">
            <a:solidFill>
              <a:srgbClr val="848BA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38D968-149C-8B57-208F-806D4A031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US" sz="5600" b="1" dirty="0"/>
              <a:t>Cyber Essentials: </a:t>
            </a:r>
            <a:br>
              <a:rPr lang="en-US" sz="5600" b="1" dirty="0"/>
            </a:br>
            <a:r>
              <a:rPr lang="en-US" sz="5600" b="1" dirty="0"/>
              <a:t>Becoming a Defender in Your Organization</a:t>
            </a:r>
            <a:br>
              <a:rPr lang="en-US" sz="5600" b="1" dirty="0"/>
            </a:br>
            <a:endParaRPr lang="en-US" sz="5600" b="1" dirty="0"/>
          </a:p>
        </p:txBody>
      </p:sp>
    </p:spTree>
    <p:extLst>
      <p:ext uri="{BB962C8B-B14F-4D97-AF65-F5344CB8AC3E}">
        <p14:creationId xmlns:p14="http://schemas.microsoft.com/office/powerpoint/2010/main" val="4058613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E5272C-B66E-1962-58A5-50C01388B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47" y="1198418"/>
            <a:ext cx="4305790" cy="4461163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/>
              <a:t>Internet Usage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BC35B-D5F8-D6F9-372A-184559F25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Using the internet is part of our day-to-day job function</a:t>
            </a:r>
          </a:p>
          <a:p>
            <a:endParaRPr lang="en-US" dirty="0"/>
          </a:p>
          <a:p>
            <a:r>
              <a:rPr lang="en-US" dirty="0"/>
              <a:t>Cyber threats can be hidden in plain site</a:t>
            </a:r>
          </a:p>
          <a:p>
            <a:pPr lvl="1"/>
            <a:r>
              <a:rPr lang="en-US" dirty="0"/>
              <a:t>“Sponsor” pages</a:t>
            </a:r>
          </a:p>
          <a:p>
            <a:pPr lvl="1"/>
            <a:r>
              <a:rPr lang="en-US" dirty="0"/>
              <a:t>Advertisements</a:t>
            </a:r>
          </a:p>
          <a:p>
            <a:pPr lvl="1"/>
            <a:r>
              <a:rPr lang="en-US" dirty="0"/>
              <a:t>Unsecure websites </a:t>
            </a:r>
          </a:p>
          <a:p>
            <a:pPr lvl="1"/>
            <a:endParaRPr lang="en-US" dirty="0"/>
          </a:p>
          <a:p>
            <a:r>
              <a:rPr lang="en-US" dirty="0"/>
              <a:t>Interacting with potentially malicious content</a:t>
            </a:r>
          </a:p>
          <a:p>
            <a:pPr lvl="1"/>
            <a:r>
              <a:rPr lang="en-US" dirty="0"/>
              <a:t>Directed to a potentially malicious website</a:t>
            </a:r>
          </a:p>
          <a:p>
            <a:pPr lvl="1"/>
            <a:r>
              <a:rPr lang="en-US" dirty="0"/>
              <a:t>Download of malware</a:t>
            </a:r>
          </a:p>
          <a:p>
            <a:pPr lvl="1"/>
            <a:r>
              <a:rPr lang="en-US" dirty="0"/>
              <a:t>Stealing saved passwords in the browser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45C74AB-AA01-C84B-1D60-BD951637EE2F}"/>
              </a:ext>
            </a:extLst>
          </p:cNvPr>
          <p:cNvGrpSpPr/>
          <p:nvPr/>
        </p:nvGrpSpPr>
        <p:grpSpPr>
          <a:xfrm>
            <a:off x="0" y="0"/>
            <a:ext cx="561976" cy="6858000"/>
            <a:chOff x="0" y="0"/>
            <a:chExt cx="561976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0C277B-7F8D-26C1-55E1-B9F0039739C3}"/>
                </a:ext>
              </a:extLst>
            </p:cNvPr>
            <p:cNvSpPr/>
            <p:nvPr/>
          </p:nvSpPr>
          <p:spPr>
            <a:xfrm>
              <a:off x="0" y="0"/>
              <a:ext cx="561975" cy="6858000"/>
            </a:xfrm>
            <a:prstGeom prst="rect">
              <a:avLst/>
            </a:prstGeom>
            <a:gradFill flip="none" rotWithShape="1">
              <a:gsLst>
                <a:gs pos="26000">
                  <a:srgbClr val="848BA1"/>
                </a:gs>
                <a:gs pos="69000">
                  <a:schemeClr val="bg1"/>
                </a:gs>
                <a:gs pos="46000">
                  <a:schemeClr val="accent1">
                    <a:lumMod val="5000"/>
                    <a:lumOff val="95000"/>
                  </a:schemeClr>
                </a:gs>
                <a:gs pos="86000">
                  <a:srgbClr val="2B479E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C74463C-EAF3-FACF-5140-49C64E711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26" y="3680408"/>
              <a:ext cx="552450" cy="535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7647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121571-D209-BBA1-4445-D70D2FEE8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 b="1" u="sng"/>
              <a:t>Meta Ads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83E97-7442-B0CD-A8DD-6E83A2BAC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2200"/>
              <a:t>Threat actors are utilizing social media ads to “click bait” victims </a:t>
            </a:r>
          </a:p>
          <a:p>
            <a:pPr lvl="1"/>
            <a:r>
              <a:rPr lang="en-US" sz="2200"/>
              <a:t>Advertisements will appear to be luring or topics the general audience will be interested in</a:t>
            </a:r>
          </a:p>
          <a:p>
            <a:pPr lvl="1"/>
            <a:r>
              <a:rPr lang="en-US" sz="2200"/>
              <a:t>Meta released discovery of this in early November.</a:t>
            </a:r>
          </a:p>
          <a:p>
            <a:r>
              <a:rPr lang="en-US" sz="2200"/>
              <a:t>Once a person clicks on the advertisement</a:t>
            </a:r>
          </a:p>
          <a:p>
            <a:pPr lvl="1"/>
            <a:r>
              <a:rPr lang="en-US" sz="2200"/>
              <a:t>The advertisement will redirect them to a post</a:t>
            </a:r>
          </a:p>
          <a:p>
            <a:pPr lvl="1"/>
            <a:r>
              <a:rPr lang="en-US" sz="2200"/>
              <a:t>During redirects, malware will be downloaded</a:t>
            </a:r>
          </a:p>
          <a:p>
            <a:pPr lvl="1"/>
            <a:r>
              <a:rPr lang="en-US" sz="2200"/>
              <a:t>The malware will then collect saved passwords and social media login information</a:t>
            </a:r>
          </a:p>
          <a:p>
            <a:r>
              <a:rPr lang="en-US" sz="2200"/>
              <a:t>Cyber researchers have discovered 15k+ downloads within a 24-hour span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FDFB1C-5D91-3596-6C9D-449F8221A110}"/>
              </a:ext>
            </a:extLst>
          </p:cNvPr>
          <p:cNvGrpSpPr/>
          <p:nvPr/>
        </p:nvGrpSpPr>
        <p:grpSpPr>
          <a:xfrm>
            <a:off x="0" y="0"/>
            <a:ext cx="561976" cy="6858000"/>
            <a:chOff x="0" y="0"/>
            <a:chExt cx="561976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6F9583-1819-AF91-857C-2161649BD659}"/>
                </a:ext>
              </a:extLst>
            </p:cNvPr>
            <p:cNvSpPr/>
            <p:nvPr/>
          </p:nvSpPr>
          <p:spPr>
            <a:xfrm>
              <a:off x="0" y="0"/>
              <a:ext cx="561975" cy="6858000"/>
            </a:xfrm>
            <a:prstGeom prst="rect">
              <a:avLst/>
            </a:prstGeom>
            <a:gradFill flip="none" rotWithShape="1">
              <a:gsLst>
                <a:gs pos="26000">
                  <a:srgbClr val="848BA1"/>
                </a:gs>
                <a:gs pos="69000">
                  <a:schemeClr val="bg1"/>
                </a:gs>
                <a:gs pos="46000">
                  <a:schemeClr val="accent1">
                    <a:lumMod val="5000"/>
                    <a:lumOff val="95000"/>
                  </a:schemeClr>
                </a:gs>
                <a:gs pos="86000">
                  <a:srgbClr val="2B479E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945A421-78DE-1EBC-9348-9B61E20FF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26" y="3680408"/>
              <a:ext cx="552450" cy="535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0578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C7346-3BC4-F198-7449-EFADAD6A4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Defending Against Internet Threats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6805A-0B21-8121-BB6F-A337D863D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websites that </a:t>
            </a:r>
            <a:r>
              <a:rPr lang="en-US" b="1" dirty="0"/>
              <a:t>do not </a:t>
            </a:r>
            <a:r>
              <a:rPr lang="en-US" dirty="0"/>
              <a:t>use https://</a:t>
            </a:r>
          </a:p>
          <a:p>
            <a:r>
              <a:rPr lang="en-US" dirty="0"/>
              <a:t>Avoid clicking on ads or sponsor pages</a:t>
            </a:r>
          </a:p>
          <a:p>
            <a:pPr lvl="1"/>
            <a:r>
              <a:rPr lang="en-US" dirty="0"/>
              <a:t>Instead, go directly to the website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926767-3789-9E2B-7B83-C7E49DCAC542}"/>
              </a:ext>
            </a:extLst>
          </p:cNvPr>
          <p:cNvGrpSpPr/>
          <p:nvPr/>
        </p:nvGrpSpPr>
        <p:grpSpPr>
          <a:xfrm>
            <a:off x="0" y="0"/>
            <a:ext cx="561976" cy="6858000"/>
            <a:chOff x="0" y="0"/>
            <a:chExt cx="561976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4ACB49F-E43A-A7C0-6FE6-6EA9D9EF7566}"/>
                </a:ext>
              </a:extLst>
            </p:cNvPr>
            <p:cNvSpPr/>
            <p:nvPr/>
          </p:nvSpPr>
          <p:spPr>
            <a:xfrm>
              <a:off x="0" y="0"/>
              <a:ext cx="561975" cy="6858000"/>
            </a:xfrm>
            <a:prstGeom prst="rect">
              <a:avLst/>
            </a:prstGeom>
            <a:gradFill flip="none" rotWithShape="1">
              <a:gsLst>
                <a:gs pos="26000">
                  <a:srgbClr val="848BA1"/>
                </a:gs>
                <a:gs pos="69000">
                  <a:schemeClr val="bg1"/>
                </a:gs>
                <a:gs pos="46000">
                  <a:schemeClr val="accent1">
                    <a:lumMod val="5000"/>
                    <a:lumOff val="95000"/>
                  </a:schemeClr>
                </a:gs>
                <a:gs pos="86000">
                  <a:srgbClr val="2B479E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A1CF126-4910-89FC-1A04-85C5A636D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26" y="3680408"/>
              <a:ext cx="552450" cy="535538"/>
            </a:xfrm>
            <a:prstGeom prst="rect">
              <a:avLst/>
            </a:prstGeom>
          </p:spPr>
        </p:pic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EC035032-8C00-7833-211C-2FE6F27B5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573" y="1568186"/>
            <a:ext cx="2821626" cy="186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2A1B4CF-FEAC-E48D-A566-61132D552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419" y="3137352"/>
            <a:ext cx="2368279" cy="85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1" descr="Close with solid fill">
            <a:extLst>
              <a:ext uri="{FF2B5EF4-FFF2-40B4-BE49-F238E27FC236}">
                <a16:creationId xmlns:a16="http://schemas.microsoft.com/office/drawing/2014/main" id="{D178BB53-9A29-CAEC-27A2-69F12F4ECA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63358" y="1110986"/>
            <a:ext cx="914400" cy="914400"/>
          </a:xfrm>
          <a:prstGeom prst="rect">
            <a:avLst/>
          </a:prstGeom>
        </p:spPr>
      </p:pic>
      <p:pic>
        <p:nvPicPr>
          <p:cNvPr id="8" name="Graphic 1" descr="Checkbox Checked with solid fill">
            <a:extLst>
              <a:ext uri="{FF2B5EF4-FFF2-40B4-BE49-F238E27FC236}">
                <a16:creationId xmlns:a16="http://schemas.microsoft.com/office/drawing/2014/main" id="{81D3260A-D315-9E50-0841-A520FF8401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96201" y="3301546"/>
            <a:ext cx="914400" cy="914400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82FEBB3-AB32-003E-ADE7-9CC01B4DC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58" y="3233057"/>
            <a:ext cx="8077200" cy="3295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llout: Line 8">
            <a:extLst>
              <a:ext uri="{FF2B5EF4-FFF2-40B4-BE49-F238E27FC236}">
                <a16:creationId xmlns:a16="http://schemas.microsoft.com/office/drawing/2014/main" id="{C38CF55B-914C-C984-A52C-B0B501D19DC0}"/>
              </a:ext>
            </a:extLst>
          </p:cNvPr>
          <p:cNvSpPr/>
          <p:nvPr/>
        </p:nvSpPr>
        <p:spPr>
          <a:xfrm>
            <a:off x="3065614" y="3840317"/>
            <a:ext cx="1124660" cy="812868"/>
          </a:xfrm>
          <a:prstGeom prst="borderCallout1">
            <a:avLst>
              <a:gd name="adj1" fmla="val 53263"/>
              <a:gd name="adj2" fmla="val -1096"/>
              <a:gd name="adj3" fmla="val 154684"/>
              <a:gd name="adj4" fmla="val -88302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Avoid</a:t>
            </a: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7E3195C5-D5A3-196E-0E84-EC06AD014F14}"/>
              </a:ext>
            </a:extLst>
          </p:cNvPr>
          <p:cNvSpPr/>
          <p:nvPr/>
        </p:nvSpPr>
        <p:spPr>
          <a:xfrm>
            <a:off x="7510269" y="4836432"/>
            <a:ext cx="1124660" cy="812868"/>
          </a:xfrm>
          <a:prstGeom prst="borderCallout1">
            <a:avLst>
              <a:gd name="adj1" fmla="val 53263"/>
              <a:gd name="adj2" fmla="val -1096"/>
              <a:gd name="adj3" fmla="val 154684"/>
              <a:gd name="adj4" fmla="val -88302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Preferred</a:t>
            </a:r>
          </a:p>
        </p:txBody>
      </p:sp>
    </p:spTree>
    <p:extLst>
      <p:ext uri="{BB962C8B-B14F-4D97-AF65-F5344CB8AC3E}">
        <p14:creationId xmlns:p14="http://schemas.microsoft.com/office/powerpoint/2010/main" val="64612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Laptop Secure">
            <a:extLst>
              <a:ext uri="{FF2B5EF4-FFF2-40B4-BE49-F238E27FC236}">
                <a16:creationId xmlns:a16="http://schemas.microsoft.com/office/drawing/2014/main" id="{08573B2A-D08E-CC82-90A5-453CAA1B1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053" y="953955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01C97B-AC1F-2A25-AA58-3D176C3BD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en-US" b="1" u="sng" dirty="0"/>
              <a:t>Malicious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0FE0D-34D0-99F6-B013-4CF522696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/>
          </a:bodyPr>
          <a:lstStyle/>
          <a:p>
            <a:r>
              <a:rPr lang="en-US" sz="1800" dirty="0"/>
              <a:t>Malicious programs are programs that can bring harm to your computer</a:t>
            </a:r>
          </a:p>
          <a:p>
            <a:pPr lvl="1"/>
            <a:r>
              <a:rPr lang="en-US" sz="1800" dirty="0"/>
              <a:t>Allowing threat actors access to the system or other information </a:t>
            </a:r>
          </a:p>
          <a:p>
            <a:pPr lvl="1"/>
            <a:r>
              <a:rPr lang="en-US" sz="1800" dirty="0"/>
              <a:t>Establishing persistence</a:t>
            </a:r>
          </a:p>
          <a:p>
            <a:pPr lvl="1"/>
            <a:r>
              <a:rPr lang="en-US" sz="1800" dirty="0"/>
              <a:t>Introducing harmful risks </a:t>
            </a:r>
          </a:p>
          <a:p>
            <a:r>
              <a:rPr lang="en-US" sz="1800" dirty="0"/>
              <a:t>From many different sources</a:t>
            </a:r>
          </a:p>
          <a:p>
            <a:pPr lvl="1"/>
            <a:r>
              <a:rPr lang="en-US" sz="1800" dirty="0"/>
              <a:t>Emails or other Social Engineering techniques </a:t>
            </a:r>
          </a:p>
          <a:p>
            <a:pPr lvl="1"/>
            <a:r>
              <a:rPr lang="en-US" sz="1800" dirty="0"/>
              <a:t>Through advertisements</a:t>
            </a:r>
          </a:p>
          <a:p>
            <a:pPr lvl="1"/>
            <a:r>
              <a:rPr lang="en-US" sz="1800" dirty="0"/>
              <a:t>Malicious websites</a:t>
            </a:r>
          </a:p>
          <a:p>
            <a:r>
              <a:rPr lang="en-US" sz="1800" dirty="0"/>
              <a:t>Malicious programs can appear to be</a:t>
            </a:r>
          </a:p>
          <a:p>
            <a:pPr lvl="1"/>
            <a:r>
              <a:rPr lang="en-US" sz="1800" dirty="0"/>
              <a:t>Legitimate programs </a:t>
            </a:r>
          </a:p>
          <a:p>
            <a:pPr lvl="1"/>
            <a:r>
              <a:rPr lang="en-US" sz="1800" dirty="0"/>
              <a:t>Unexpected programs</a:t>
            </a:r>
          </a:p>
          <a:p>
            <a:pPr marL="457200" lvl="1" indent="0">
              <a:buNone/>
            </a:pPr>
            <a:endParaRPr lang="en-US" sz="1300" dirty="0"/>
          </a:p>
          <a:p>
            <a:pPr lvl="1"/>
            <a:endParaRPr lang="en-US" sz="13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C5CF79-78AD-D27D-4FA0-46F7CD1D5FDC}"/>
              </a:ext>
            </a:extLst>
          </p:cNvPr>
          <p:cNvGrpSpPr/>
          <p:nvPr/>
        </p:nvGrpSpPr>
        <p:grpSpPr>
          <a:xfrm>
            <a:off x="0" y="0"/>
            <a:ext cx="561976" cy="6858000"/>
            <a:chOff x="0" y="0"/>
            <a:chExt cx="561976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2F0729-07CB-CD09-FE5D-A575A437A092}"/>
                </a:ext>
              </a:extLst>
            </p:cNvPr>
            <p:cNvSpPr/>
            <p:nvPr/>
          </p:nvSpPr>
          <p:spPr>
            <a:xfrm>
              <a:off x="0" y="0"/>
              <a:ext cx="561975" cy="6858000"/>
            </a:xfrm>
            <a:prstGeom prst="rect">
              <a:avLst/>
            </a:prstGeom>
            <a:gradFill flip="none" rotWithShape="1">
              <a:gsLst>
                <a:gs pos="26000">
                  <a:srgbClr val="848BA1"/>
                </a:gs>
                <a:gs pos="69000">
                  <a:schemeClr val="bg1"/>
                </a:gs>
                <a:gs pos="46000">
                  <a:schemeClr val="accent1">
                    <a:lumMod val="5000"/>
                    <a:lumOff val="95000"/>
                  </a:schemeClr>
                </a:gs>
                <a:gs pos="86000">
                  <a:srgbClr val="2B479E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F1B8DBF-01F8-03F0-4057-9B490D4BC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6" y="3680408"/>
              <a:ext cx="552450" cy="535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4255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F7836-2EA3-88E3-2258-CB8378BCC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Fake Job Recruiters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64EA5-1455-F7E4-8B6E-2551A5400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Identified a trend during October of this year</a:t>
            </a:r>
          </a:p>
          <a:p>
            <a:r>
              <a:rPr lang="en-US" dirty="0"/>
              <a:t>Threat actor would create fake LinkedIn profiles </a:t>
            </a:r>
          </a:p>
          <a:p>
            <a:pPr lvl="1"/>
            <a:r>
              <a:rPr lang="en-US" dirty="0"/>
              <a:t>Profiles would hold job titles like “manager” </a:t>
            </a:r>
          </a:p>
          <a:p>
            <a:pPr lvl="1"/>
            <a:r>
              <a:rPr lang="en-US" dirty="0"/>
              <a:t>Target LinkedIn users who were in Social Media management</a:t>
            </a:r>
          </a:p>
          <a:p>
            <a:r>
              <a:rPr lang="en-US" dirty="0"/>
              <a:t>Threat actor would message the profile and lure them into interacting with a malicious artifact through LinkedIn message</a:t>
            </a:r>
          </a:p>
          <a:p>
            <a:r>
              <a:rPr lang="en-US" dirty="0"/>
              <a:t>Once the file was open</a:t>
            </a:r>
          </a:p>
          <a:p>
            <a:pPr lvl="1"/>
            <a:r>
              <a:rPr lang="en-US" dirty="0"/>
              <a:t>Malicious program was introduced to the victim’s computer</a:t>
            </a:r>
          </a:p>
          <a:p>
            <a:pPr lvl="1"/>
            <a:r>
              <a:rPr lang="en-US" dirty="0"/>
              <a:t>Malware would attempt to uninstall security mechanics</a:t>
            </a:r>
          </a:p>
          <a:p>
            <a:pPr lvl="1"/>
            <a:r>
              <a:rPr lang="en-US" dirty="0"/>
              <a:t>Carve saved credentials on the browser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09420B-844B-239B-4F8D-43A624B42D3F}"/>
              </a:ext>
            </a:extLst>
          </p:cNvPr>
          <p:cNvGrpSpPr/>
          <p:nvPr/>
        </p:nvGrpSpPr>
        <p:grpSpPr>
          <a:xfrm>
            <a:off x="0" y="0"/>
            <a:ext cx="561976" cy="6858000"/>
            <a:chOff x="0" y="0"/>
            <a:chExt cx="561976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3BB31B0-3D10-A11A-9484-29B08785BABC}"/>
                </a:ext>
              </a:extLst>
            </p:cNvPr>
            <p:cNvSpPr/>
            <p:nvPr/>
          </p:nvSpPr>
          <p:spPr>
            <a:xfrm>
              <a:off x="0" y="0"/>
              <a:ext cx="561975" cy="6858000"/>
            </a:xfrm>
            <a:prstGeom prst="rect">
              <a:avLst/>
            </a:prstGeom>
            <a:gradFill flip="none" rotWithShape="1">
              <a:gsLst>
                <a:gs pos="26000">
                  <a:srgbClr val="848BA1"/>
                </a:gs>
                <a:gs pos="69000">
                  <a:schemeClr val="bg1"/>
                </a:gs>
                <a:gs pos="46000">
                  <a:schemeClr val="accent1">
                    <a:lumMod val="5000"/>
                    <a:lumOff val="95000"/>
                  </a:schemeClr>
                </a:gs>
                <a:gs pos="86000">
                  <a:srgbClr val="2B479E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EC3AD5A-9777-9B9F-462C-83DB370B0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26" y="3680408"/>
              <a:ext cx="552450" cy="535538"/>
            </a:xfrm>
            <a:prstGeom prst="rect">
              <a:avLst/>
            </a:prstGeom>
          </p:spPr>
        </p:pic>
      </p:grp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F7D6C3BF-2148-E3FF-9CF0-62464882B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61109" y="-201440"/>
            <a:ext cx="4325543" cy="243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56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C7558D-020B-41E9-C4D7-B07C29C4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 b="1" u="sng"/>
              <a:t>Becoming a Defender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F699B-D1C6-3B12-9742-51C351703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1900" dirty="0"/>
              <a:t>Avoid doing personal activities on your corporate devices</a:t>
            </a:r>
          </a:p>
          <a:p>
            <a:pPr lvl="1"/>
            <a:r>
              <a:rPr lang="en-US" sz="1900" dirty="0"/>
              <a:t>Mail</a:t>
            </a:r>
          </a:p>
          <a:p>
            <a:pPr lvl="1"/>
            <a:r>
              <a:rPr lang="en-US" sz="1900" dirty="0"/>
              <a:t>Personal internet browsing</a:t>
            </a:r>
          </a:p>
          <a:p>
            <a:pPr lvl="1"/>
            <a:r>
              <a:rPr lang="en-US" sz="1900" dirty="0"/>
              <a:t>Using your corporate email for personal activities</a:t>
            </a:r>
          </a:p>
          <a:p>
            <a:r>
              <a:rPr lang="en-US" sz="1900" dirty="0"/>
              <a:t>Do not store passwords or important logins through your browser</a:t>
            </a:r>
          </a:p>
          <a:p>
            <a:pPr lvl="1"/>
            <a:r>
              <a:rPr lang="en-US" sz="1900" dirty="0"/>
              <a:t>A lot of free password safes </a:t>
            </a:r>
          </a:p>
          <a:p>
            <a:r>
              <a:rPr lang="en-US" sz="1900" dirty="0"/>
              <a:t>THINK before clicking</a:t>
            </a:r>
          </a:p>
          <a:p>
            <a:pPr lvl="1"/>
            <a:r>
              <a:rPr lang="en-US" sz="1900" dirty="0"/>
              <a:t>Does this seem expected?</a:t>
            </a:r>
          </a:p>
          <a:p>
            <a:pPr lvl="1"/>
            <a:r>
              <a:rPr lang="en-US" sz="1900" dirty="0"/>
              <a:t>Does this appear to be legit?</a:t>
            </a:r>
          </a:p>
          <a:p>
            <a:pPr lvl="1"/>
            <a:r>
              <a:rPr lang="en-US" sz="1900" dirty="0"/>
              <a:t>What are the risks?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1951314-E22F-9121-730B-087D1157E010}"/>
              </a:ext>
            </a:extLst>
          </p:cNvPr>
          <p:cNvGrpSpPr/>
          <p:nvPr/>
        </p:nvGrpSpPr>
        <p:grpSpPr>
          <a:xfrm>
            <a:off x="0" y="0"/>
            <a:ext cx="561976" cy="6858000"/>
            <a:chOff x="0" y="0"/>
            <a:chExt cx="561976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4FC335-0BE4-5814-F4F9-C915D6DD8A0B}"/>
                </a:ext>
              </a:extLst>
            </p:cNvPr>
            <p:cNvSpPr/>
            <p:nvPr/>
          </p:nvSpPr>
          <p:spPr>
            <a:xfrm>
              <a:off x="0" y="0"/>
              <a:ext cx="561975" cy="6858000"/>
            </a:xfrm>
            <a:prstGeom prst="rect">
              <a:avLst/>
            </a:prstGeom>
            <a:gradFill flip="none" rotWithShape="1">
              <a:gsLst>
                <a:gs pos="26000">
                  <a:srgbClr val="848BA1"/>
                </a:gs>
                <a:gs pos="69000">
                  <a:schemeClr val="bg1"/>
                </a:gs>
                <a:gs pos="46000">
                  <a:schemeClr val="accent1">
                    <a:lumMod val="5000"/>
                    <a:lumOff val="95000"/>
                  </a:schemeClr>
                </a:gs>
                <a:gs pos="86000">
                  <a:srgbClr val="2B479E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99BE572-7C2A-AF31-D818-D5A67DAD2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26" y="3680408"/>
              <a:ext cx="552450" cy="535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2268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A46D-68D7-B1CF-E159-89A46F9C5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6100" b="1" u="sng"/>
              <a:t>Resources and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EE675-2A90-5F2F-5319-956FEE85D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en-US" sz="2200"/>
              <a:t>News: </a:t>
            </a:r>
          </a:p>
          <a:p>
            <a:pPr lvl="1"/>
            <a:r>
              <a:rPr lang="en-US" sz="2200">
                <a:hlinkClick r:id="rId2"/>
              </a:rPr>
              <a:t>https://bleepingcomputer.com</a:t>
            </a:r>
            <a:endParaRPr lang="en-US" sz="2200"/>
          </a:p>
          <a:p>
            <a:pPr lvl="1"/>
            <a:r>
              <a:rPr lang="en-US" sz="2200">
                <a:hlinkClick r:id="rId3"/>
              </a:rPr>
              <a:t>https://thehackernews.com</a:t>
            </a:r>
            <a:endParaRPr lang="en-US" sz="2200"/>
          </a:p>
          <a:p>
            <a:pPr lvl="1"/>
            <a:r>
              <a:rPr lang="en-US" sz="2200">
                <a:hlinkClick r:id="rId4"/>
              </a:rPr>
              <a:t>https://secureworld.io</a:t>
            </a:r>
            <a:r>
              <a:rPr lang="en-US" sz="2200"/>
              <a:t> </a:t>
            </a:r>
          </a:p>
          <a:p>
            <a:endParaRPr lang="en-US" sz="2200"/>
          </a:p>
          <a:p>
            <a:r>
              <a:rPr lang="en-US" sz="2200"/>
              <a:t>Cyber hands-on experience:</a:t>
            </a:r>
          </a:p>
          <a:p>
            <a:pPr lvl="1"/>
            <a:r>
              <a:rPr lang="en-US" sz="2200">
                <a:hlinkClick r:id="rId5"/>
              </a:rPr>
              <a:t>https://tryhackme.com</a:t>
            </a:r>
            <a:r>
              <a:rPr lang="en-US" sz="2200"/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F3A358-1729-C18D-7FCE-818864EF4CDA}"/>
              </a:ext>
            </a:extLst>
          </p:cNvPr>
          <p:cNvGrpSpPr/>
          <p:nvPr/>
        </p:nvGrpSpPr>
        <p:grpSpPr>
          <a:xfrm>
            <a:off x="0" y="0"/>
            <a:ext cx="561976" cy="6858000"/>
            <a:chOff x="0" y="0"/>
            <a:chExt cx="561976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0FB5CE-2682-D633-5315-D9202DCC86A2}"/>
                </a:ext>
              </a:extLst>
            </p:cNvPr>
            <p:cNvSpPr/>
            <p:nvPr/>
          </p:nvSpPr>
          <p:spPr>
            <a:xfrm>
              <a:off x="0" y="0"/>
              <a:ext cx="561975" cy="6858000"/>
            </a:xfrm>
            <a:prstGeom prst="rect">
              <a:avLst/>
            </a:prstGeom>
            <a:gradFill flip="none" rotWithShape="1">
              <a:gsLst>
                <a:gs pos="26000">
                  <a:srgbClr val="848BA1"/>
                </a:gs>
                <a:gs pos="69000">
                  <a:schemeClr val="bg1"/>
                </a:gs>
                <a:gs pos="46000">
                  <a:schemeClr val="accent1">
                    <a:lumMod val="5000"/>
                    <a:lumOff val="95000"/>
                  </a:schemeClr>
                </a:gs>
                <a:gs pos="86000">
                  <a:srgbClr val="2B479E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03B6801-04C5-E9DB-12D5-C9A3B4082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26" y="3680408"/>
              <a:ext cx="552450" cy="535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4241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7E7DFC1-08F9-13CC-E33C-D65E1766FA6E}"/>
              </a:ext>
            </a:extLst>
          </p:cNvPr>
          <p:cNvSpPr/>
          <p:nvPr/>
        </p:nvSpPr>
        <p:spPr>
          <a:xfrm rot="5400000">
            <a:off x="5815011" y="692369"/>
            <a:ext cx="561975" cy="11401427"/>
          </a:xfrm>
          <a:prstGeom prst="rect">
            <a:avLst/>
          </a:prstGeom>
          <a:gradFill flip="none" rotWithShape="1">
            <a:gsLst>
              <a:gs pos="18000">
                <a:srgbClr val="848BA1"/>
              </a:gs>
              <a:gs pos="66000">
                <a:schemeClr val="bg1"/>
              </a:gs>
              <a:gs pos="33000">
                <a:schemeClr val="accent1">
                  <a:lumMod val="5000"/>
                  <a:lumOff val="95000"/>
                </a:schemeClr>
              </a:gs>
              <a:gs pos="86000">
                <a:srgbClr val="2B479E"/>
              </a:gs>
            </a:gsLst>
            <a:lin ang="5400000" scaled="1"/>
            <a:tileRect/>
          </a:gradFill>
          <a:ln>
            <a:solidFill>
              <a:srgbClr val="848BA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639D8-5FBC-98ED-CC56-036067254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513" y="6073381"/>
            <a:ext cx="9144000" cy="651910"/>
          </a:xfrm>
        </p:spPr>
        <p:txBody>
          <a:bodyPr anchor="ctr">
            <a:normAutofit/>
          </a:bodyPr>
          <a:lstStyle/>
          <a:p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E9B66B-889D-4C99-28F8-54B93CEE9A82}"/>
              </a:ext>
            </a:extLst>
          </p:cNvPr>
          <p:cNvSpPr/>
          <p:nvPr/>
        </p:nvSpPr>
        <p:spPr>
          <a:xfrm>
            <a:off x="596462" y="551962"/>
            <a:ext cx="10999072" cy="4618549"/>
          </a:xfrm>
          <a:prstGeom prst="rect">
            <a:avLst/>
          </a:prstGeom>
          <a:solidFill>
            <a:schemeClr val="bg1"/>
          </a:solidFill>
          <a:ln w="38100">
            <a:solidFill>
              <a:srgbClr val="848BA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38D968-149C-8B57-208F-806D4A031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US" sz="5600" b="1" dirty="0"/>
              <a:t>Thank you! </a:t>
            </a:r>
            <a:br>
              <a:rPr lang="en-US" sz="5600" b="1" dirty="0"/>
            </a:br>
            <a:r>
              <a:rPr lang="en-US" sz="2800" dirty="0"/>
              <a:t>Questions?</a:t>
            </a:r>
            <a:br>
              <a:rPr lang="en-US" sz="5600" b="1" dirty="0"/>
            </a:br>
            <a:endParaRPr lang="en-US" sz="56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FFA3A5B-1238-F704-2269-8BEFDC298CB5}"/>
              </a:ext>
            </a:extLst>
          </p:cNvPr>
          <p:cNvGrpSpPr/>
          <p:nvPr/>
        </p:nvGrpSpPr>
        <p:grpSpPr>
          <a:xfrm>
            <a:off x="8942337" y="1929484"/>
            <a:ext cx="2189430" cy="2999031"/>
            <a:chOff x="9766126" y="3826570"/>
            <a:chExt cx="2200406" cy="2989506"/>
          </a:xfrm>
        </p:grpSpPr>
        <p:pic>
          <p:nvPicPr>
            <p:cNvPr id="5" name="Picture 7" descr="Qr code&#10;&#10;Description automatically generated">
              <a:extLst>
                <a:ext uri="{FF2B5EF4-FFF2-40B4-BE49-F238E27FC236}">
                  <a16:creationId xmlns:a16="http://schemas.microsoft.com/office/drawing/2014/main" id="{88C30979-590B-76EB-5AA1-302EC93B6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15047" y="4772160"/>
              <a:ext cx="2050035" cy="2043916"/>
            </a:xfrm>
            <a:prstGeom prst="rect">
              <a:avLst/>
            </a:prstGeom>
          </p:spPr>
        </p:pic>
        <p:pic>
          <p:nvPicPr>
            <p:cNvPr id="6" name="Picture 8" descr="Logo&#10;&#10;Description automatically generated">
              <a:extLst>
                <a:ext uri="{FF2B5EF4-FFF2-40B4-BE49-F238E27FC236}">
                  <a16:creationId xmlns:a16="http://schemas.microsoft.com/office/drawing/2014/main" id="{98B323BA-7766-0B32-3142-05A343828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6126" y="3826570"/>
              <a:ext cx="2200406" cy="12612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0902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F323AF1-236F-19B3-F702-9CB0184381B9}"/>
              </a:ext>
            </a:extLst>
          </p:cNvPr>
          <p:cNvSpPr/>
          <p:nvPr/>
        </p:nvSpPr>
        <p:spPr>
          <a:xfrm>
            <a:off x="9672455" y="4533901"/>
            <a:ext cx="2281419" cy="213601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7BBA82-AA0F-F380-9F72-4A6FAFB20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About Me: Reanna Schultz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F74B-DD2A-BE42-916B-60D9DC499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06025" cy="42894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Kansas City, Missouri</a:t>
            </a:r>
          </a:p>
          <a:p>
            <a:endParaRPr lang="en-US" dirty="0"/>
          </a:p>
          <a:p>
            <a:r>
              <a:rPr lang="en-US" dirty="0"/>
              <a:t>University of Central Missouri </a:t>
            </a:r>
          </a:p>
          <a:p>
            <a:pPr lvl="1"/>
            <a:r>
              <a:rPr lang="en-US" dirty="0"/>
              <a:t>B.S Cybersecurity Secure Software Development - 2018</a:t>
            </a:r>
          </a:p>
          <a:p>
            <a:pPr lvl="1"/>
            <a:r>
              <a:rPr lang="en-US" dirty="0"/>
              <a:t>M.S Cybersecurity Information Assurance – 2020</a:t>
            </a:r>
          </a:p>
          <a:p>
            <a:pPr lvl="1"/>
            <a:endParaRPr lang="en-US" dirty="0"/>
          </a:p>
          <a:p>
            <a:r>
              <a:rPr lang="en-US" dirty="0"/>
              <a:t>Over 5 years of industry experience</a:t>
            </a:r>
          </a:p>
          <a:p>
            <a:pPr lvl="1"/>
            <a:r>
              <a:rPr lang="en-US" dirty="0"/>
              <a:t>Endpoint Security Engineering,</a:t>
            </a:r>
          </a:p>
          <a:p>
            <a:pPr lvl="1"/>
            <a:r>
              <a:rPr lang="en-US" dirty="0"/>
              <a:t>Network Security Engineering</a:t>
            </a:r>
          </a:p>
          <a:p>
            <a:pPr lvl="1"/>
            <a:r>
              <a:rPr lang="en-US" dirty="0"/>
              <a:t> SOC</a:t>
            </a:r>
          </a:p>
          <a:p>
            <a:pPr lvl="1"/>
            <a:endParaRPr lang="en-US" dirty="0"/>
          </a:p>
          <a:p>
            <a:r>
              <a:rPr lang="en-US" dirty="0"/>
              <a:t>Big Science Fiction reader!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8D1D79-D853-2C2C-E237-F866CF4FAB61}"/>
              </a:ext>
            </a:extLst>
          </p:cNvPr>
          <p:cNvGrpSpPr/>
          <p:nvPr/>
        </p:nvGrpSpPr>
        <p:grpSpPr>
          <a:xfrm>
            <a:off x="0" y="0"/>
            <a:ext cx="561976" cy="6858000"/>
            <a:chOff x="0" y="0"/>
            <a:chExt cx="561976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EF7E4C-FA22-D7F2-0E5E-9D3E5E2B1587}"/>
                </a:ext>
              </a:extLst>
            </p:cNvPr>
            <p:cNvSpPr/>
            <p:nvPr/>
          </p:nvSpPr>
          <p:spPr>
            <a:xfrm>
              <a:off x="0" y="0"/>
              <a:ext cx="561975" cy="6858000"/>
            </a:xfrm>
            <a:prstGeom prst="rect">
              <a:avLst/>
            </a:prstGeom>
            <a:gradFill flip="none" rotWithShape="1">
              <a:gsLst>
                <a:gs pos="26000">
                  <a:srgbClr val="848BA1"/>
                </a:gs>
                <a:gs pos="69000">
                  <a:schemeClr val="bg1"/>
                </a:gs>
                <a:gs pos="46000">
                  <a:schemeClr val="accent1">
                    <a:lumMod val="5000"/>
                    <a:lumOff val="95000"/>
                  </a:schemeClr>
                </a:gs>
                <a:gs pos="86000">
                  <a:srgbClr val="2B479E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358307-706A-4B61-F45A-0441000ED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26" y="3680408"/>
              <a:ext cx="552450" cy="535538"/>
            </a:xfrm>
            <a:prstGeom prst="rect">
              <a:avLst/>
            </a:prstGeom>
          </p:spPr>
        </p:pic>
      </p:grpSp>
      <p:pic>
        <p:nvPicPr>
          <p:cNvPr id="10" name="Picture 9" descr="A person smiling at camera&#10;&#10;Description automatically generated">
            <a:extLst>
              <a:ext uri="{FF2B5EF4-FFF2-40B4-BE49-F238E27FC236}">
                <a16:creationId xmlns:a16="http://schemas.microsoft.com/office/drawing/2014/main" id="{ADA17B27-83A6-B451-3430-039098064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517" y="220227"/>
            <a:ext cx="2919097" cy="2940922"/>
          </a:xfrm>
          <a:prstGeom prst="ellipse">
            <a:avLst/>
          </a:prstGeom>
          <a:ln w="63500" cap="rnd">
            <a:solidFill>
              <a:srgbClr val="2B479E"/>
            </a:solidFill>
          </a:ln>
          <a:effectLst>
            <a:outerShdw blurRad="3810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87A4EE5-5843-950C-6F55-1A6B253CCB35}"/>
              </a:ext>
            </a:extLst>
          </p:cNvPr>
          <p:cNvGrpSpPr/>
          <p:nvPr/>
        </p:nvGrpSpPr>
        <p:grpSpPr>
          <a:xfrm>
            <a:off x="9673899" y="3638742"/>
            <a:ext cx="2189430" cy="2999031"/>
            <a:chOff x="9766126" y="3826570"/>
            <a:chExt cx="2200406" cy="2989506"/>
          </a:xfrm>
        </p:grpSpPr>
        <p:pic>
          <p:nvPicPr>
            <p:cNvPr id="12" name="Picture 7" descr="Qr code&#10;&#10;Description automatically generated">
              <a:extLst>
                <a:ext uri="{FF2B5EF4-FFF2-40B4-BE49-F238E27FC236}">
                  <a16:creationId xmlns:a16="http://schemas.microsoft.com/office/drawing/2014/main" id="{E1B3D797-41E0-A85B-B951-9D96FF99F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15047" y="4772160"/>
              <a:ext cx="2050035" cy="2043916"/>
            </a:xfrm>
            <a:prstGeom prst="rect">
              <a:avLst/>
            </a:prstGeom>
          </p:spPr>
        </p:pic>
        <p:pic>
          <p:nvPicPr>
            <p:cNvPr id="13" name="Picture 8" descr="Logo&#10;&#10;Description automatically generated">
              <a:extLst>
                <a:ext uri="{FF2B5EF4-FFF2-40B4-BE49-F238E27FC236}">
                  <a16:creationId xmlns:a16="http://schemas.microsoft.com/office/drawing/2014/main" id="{79EE53D5-C6C8-5447-75E5-F9D5F42C0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66126" y="3826570"/>
              <a:ext cx="2200406" cy="12612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6920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46C37-B07C-4C42-0AE7-F3CD148A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 b="1" u="sng" dirty="0"/>
              <a:t>Takeaways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57303-92B5-F4AB-7314-067923DAB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2400" dirty="0"/>
              <a:t>Breakdown of cyber</a:t>
            </a:r>
          </a:p>
          <a:p>
            <a:r>
              <a:rPr lang="en-US" sz="2400" dirty="0"/>
              <a:t>Anatomy of data breaches</a:t>
            </a:r>
          </a:p>
          <a:p>
            <a:r>
              <a:rPr lang="en-US" sz="2400" dirty="0"/>
              <a:t>Understanding your role as a defender</a:t>
            </a:r>
          </a:p>
          <a:p>
            <a:r>
              <a:rPr lang="en-US" sz="2400" dirty="0"/>
              <a:t>When the human firewall fails</a:t>
            </a:r>
          </a:p>
          <a:p>
            <a:r>
              <a:rPr lang="en-US" sz="2400" dirty="0"/>
              <a:t>Resources and materials</a:t>
            </a:r>
          </a:p>
          <a:p>
            <a:endParaRPr lang="en-US" sz="2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740966-DF4F-FCCC-232D-E0D1A858079D}"/>
              </a:ext>
            </a:extLst>
          </p:cNvPr>
          <p:cNvGrpSpPr/>
          <p:nvPr/>
        </p:nvGrpSpPr>
        <p:grpSpPr>
          <a:xfrm>
            <a:off x="0" y="0"/>
            <a:ext cx="561976" cy="6858000"/>
            <a:chOff x="0" y="0"/>
            <a:chExt cx="561976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4179E64-446C-E632-CA18-4E20F018A21A}"/>
                </a:ext>
              </a:extLst>
            </p:cNvPr>
            <p:cNvSpPr/>
            <p:nvPr/>
          </p:nvSpPr>
          <p:spPr>
            <a:xfrm>
              <a:off x="0" y="0"/>
              <a:ext cx="561975" cy="6858000"/>
            </a:xfrm>
            <a:prstGeom prst="rect">
              <a:avLst/>
            </a:prstGeom>
            <a:gradFill flip="none" rotWithShape="1">
              <a:gsLst>
                <a:gs pos="26000">
                  <a:srgbClr val="848BA1"/>
                </a:gs>
                <a:gs pos="69000">
                  <a:schemeClr val="bg1"/>
                </a:gs>
                <a:gs pos="46000">
                  <a:schemeClr val="accent1">
                    <a:lumMod val="5000"/>
                    <a:lumOff val="95000"/>
                  </a:schemeClr>
                </a:gs>
                <a:gs pos="86000">
                  <a:srgbClr val="2B479E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9867507-D44F-A9C5-4653-1E4B9012C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26" y="3680408"/>
              <a:ext cx="552450" cy="535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630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Content Placeholder 9" descr="Users outline">
            <a:extLst>
              <a:ext uri="{FF2B5EF4-FFF2-40B4-BE49-F238E27FC236}">
                <a16:creationId xmlns:a16="http://schemas.microsoft.com/office/drawing/2014/main" id="{1127331D-3C3A-349C-CF10-B3DEB0876801}"/>
              </a:ext>
            </a:extLst>
          </p:cNvPr>
          <p:cNvGrpSpPr/>
          <p:nvPr/>
        </p:nvGrpSpPr>
        <p:grpSpPr>
          <a:xfrm>
            <a:off x="5921590" y="3576686"/>
            <a:ext cx="800035" cy="485727"/>
            <a:chOff x="6118801" y="4074282"/>
            <a:chExt cx="800035" cy="485727"/>
          </a:xfrm>
          <a:solidFill>
            <a:srgbClr val="00000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5FC41AA-ECBC-448D-F061-EC803A8D3EB9}"/>
                </a:ext>
              </a:extLst>
            </p:cNvPr>
            <p:cNvSpPr/>
            <p:nvPr/>
          </p:nvSpPr>
          <p:spPr>
            <a:xfrm>
              <a:off x="6204450" y="4074282"/>
              <a:ext cx="171450" cy="171450"/>
            </a:xfrm>
            <a:custGeom>
              <a:avLst/>
              <a:gdLst>
                <a:gd name="connsiteX0" fmla="*/ 85725 w 171450"/>
                <a:gd name="connsiteY0" fmla="*/ 171450 h 171450"/>
                <a:gd name="connsiteX1" fmla="*/ 171450 w 171450"/>
                <a:gd name="connsiteY1" fmla="*/ 85725 h 171450"/>
                <a:gd name="connsiteX2" fmla="*/ 85725 w 171450"/>
                <a:gd name="connsiteY2" fmla="*/ 0 h 171450"/>
                <a:gd name="connsiteX3" fmla="*/ 0 w 171450"/>
                <a:gd name="connsiteY3" fmla="*/ 85725 h 171450"/>
                <a:gd name="connsiteX4" fmla="*/ 85725 w 171450"/>
                <a:gd name="connsiteY4" fmla="*/ 171450 h 171450"/>
                <a:gd name="connsiteX5" fmla="*/ 85725 w 171450"/>
                <a:gd name="connsiteY5" fmla="*/ 19002 h 171450"/>
                <a:gd name="connsiteX6" fmla="*/ 152400 w 171450"/>
                <a:gd name="connsiteY6" fmla="*/ 85677 h 171450"/>
                <a:gd name="connsiteX7" fmla="*/ 85725 w 171450"/>
                <a:gd name="connsiteY7" fmla="*/ 152352 h 171450"/>
                <a:gd name="connsiteX8" fmla="*/ 19050 w 171450"/>
                <a:gd name="connsiteY8" fmla="*/ 85677 h 171450"/>
                <a:gd name="connsiteX9" fmla="*/ 85725 w 171450"/>
                <a:gd name="connsiteY9" fmla="*/ 19002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85725" y="171450"/>
                  </a:moveTo>
                  <a:cubicBezTo>
                    <a:pt x="133070" y="171450"/>
                    <a:pt x="171450" y="133070"/>
                    <a:pt x="171450" y="85725"/>
                  </a:cubicBezTo>
                  <a:cubicBezTo>
                    <a:pt x="171450" y="38380"/>
                    <a:pt x="133070" y="0"/>
                    <a:pt x="85725" y="0"/>
                  </a:cubicBezTo>
                  <a:cubicBezTo>
                    <a:pt x="38380" y="0"/>
                    <a:pt x="0" y="38380"/>
                    <a:pt x="0" y="85725"/>
                  </a:cubicBezTo>
                  <a:cubicBezTo>
                    <a:pt x="0" y="133070"/>
                    <a:pt x="38380" y="171450"/>
                    <a:pt x="85725" y="171450"/>
                  </a:cubicBezTo>
                  <a:close/>
                  <a:moveTo>
                    <a:pt x="85725" y="19002"/>
                  </a:moveTo>
                  <a:cubicBezTo>
                    <a:pt x="122549" y="19002"/>
                    <a:pt x="152400" y="48854"/>
                    <a:pt x="152400" y="85677"/>
                  </a:cubicBezTo>
                  <a:cubicBezTo>
                    <a:pt x="152400" y="122501"/>
                    <a:pt x="122549" y="152352"/>
                    <a:pt x="85725" y="152352"/>
                  </a:cubicBezTo>
                  <a:cubicBezTo>
                    <a:pt x="48901" y="152352"/>
                    <a:pt x="19050" y="122501"/>
                    <a:pt x="19050" y="85677"/>
                  </a:cubicBezTo>
                  <a:cubicBezTo>
                    <a:pt x="19098" y="48874"/>
                    <a:pt x="48921" y="19050"/>
                    <a:pt x="85725" y="1900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1798CC2-9218-801A-CAEF-06755FF56263}"/>
                </a:ext>
              </a:extLst>
            </p:cNvPr>
            <p:cNvSpPr/>
            <p:nvPr/>
          </p:nvSpPr>
          <p:spPr>
            <a:xfrm>
              <a:off x="6661650" y="4074282"/>
              <a:ext cx="171450" cy="171450"/>
            </a:xfrm>
            <a:custGeom>
              <a:avLst/>
              <a:gdLst>
                <a:gd name="connsiteX0" fmla="*/ 85725 w 171450"/>
                <a:gd name="connsiteY0" fmla="*/ 171450 h 171450"/>
                <a:gd name="connsiteX1" fmla="*/ 171450 w 171450"/>
                <a:gd name="connsiteY1" fmla="*/ 85725 h 171450"/>
                <a:gd name="connsiteX2" fmla="*/ 85725 w 171450"/>
                <a:gd name="connsiteY2" fmla="*/ 0 h 171450"/>
                <a:gd name="connsiteX3" fmla="*/ 0 w 171450"/>
                <a:gd name="connsiteY3" fmla="*/ 85725 h 171450"/>
                <a:gd name="connsiteX4" fmla="*/ 85725 w 171450"/>
                <a:gd name="connsiteY4" fmla="*/ 171450 h 171450"/>
                <a:gd name="connsiteX5" fmla="*/ 85725 w 171450"/>
                <a:gd name="connsiteY5" fmla="*/ 19002 h 171450"/>
                <a:gd name="connsiteX6" fmla="*/ 152400 w 171450"/>
                <a:gd name="connsiteY6" fmla="*/ 85677 h 171450"/>
                <a:gd name="connsiteX7" fmla="*/ 85725 w 171450"/>
                <a:gd name="connsiteY7" fmla="*/ 152352 h 171450"/>
                <a:gd name="connsiteX8" fmla="*/ 19050 w 171450"/>
                <a:gd name="connsiteY8" fmla="*/ 85677 h 171450"/>
                <a:gd name="connsiteX9" fmla="*/ 85725 w 171450"/>
                <a:gd name="connsiteY9" fmla="*/ 19002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85725" y="171450"/>
                  </a:moveTo>
                  <a:cubicBezTo>
                    <a:pt x="133070" y="171450"/>
                    <a:pt x="171450" y="133070"/>
                    <a:pt x="171450" y="85725"/>
                  </a:cubicBezTo>
                  <a:cubicBezTo>
                    <a:pt x="171450" y="38380"/>
                    <a:pt x="133070" y="0"/>
                    <a:pt x="85725" y="0"/>
                  </a:cubicBezTo>
                  <a:cubicBezTo>
                    <a:pt x="38380" y="0"/>
                    <a:pt x="0" y="38380"/>
                    <a:pt x="0" y="85725"/>
                  </a:cubicBezTo>
                  <a:cubicBezTo>
                    <a:pt x="0" y="133070"/>
                    <a:pt x="38380" y="171450"/>
                    <a:pt x="85725" y="171450"/>
                  </a:cubicBezTo>
                  <a:close/>
                  <a:moveTo>
                    <a:pt x="85725" y="19002"/>
                  </a:moveTo>
                  <a:cubicBezTo>
                    <a:pt x="122549" y="19002"/>
                    <a:pt x="152400" y="48854"/>
                    <a:pt x="152400" y="85677"/>
                  </a:cubicBezTo>
                  <a:cubicBezTo>
                    <a:pt x="152400" y="122501"/>
                    <a:pt x="122549" y="152352"/>
                    <a:pt x="85725" y="152352"/>
                  </a:cubicBezTo>
                  <a:cubicBezTo>
                    <a:pt x="48901" y="152352"/>
                    <a:pt x="19050" y="122501"/>
                    <a:pt x="19050" y="85677"/>
                  </a:cubicBezTo>
                  <a:cubicBezTo>
                    <a:pt x="19098" y="48874"/>
                    <a:pt x="48921" y="19050"/>
                    <a:pt x="85725" y="1900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F4E8296-7238-611D-3030-AE868DAB163B}"/>
                </a:ext>
              </a:extLst>
            </p:cNvPr>
            <p:cNvSpPr/>
            <p:nvPr/>
          </p:nvSpPr>
          <p:spPr>
            <a:xfrm>
              <a:off x="6629750" y="4266544"/>
              <a:ext cx="289085" cy="161925"/>
            </a:xfrm>
            <a:custGeom>
              <a:avLst/>
              <a:gdLst>
                <a:gd name="connsiteX0" fmla="*/ 269072 w 289085"/>
                <a:gd name="connsiteY0" fmla="*/ 50473 h 161925"/>
                <a:gd name="connsiteX1" fmla="*/ 186709 w 289085"/>
                <a:gd name="connsiteY1" fmla="*/ 11125 h 161925"/>
                <a:gd name="connsiteX2" fmla="*/ 117624 w 289085"/>
                <a:gd name="connsiteY2" fmla="*/ 0 h 161925"/>
                <a:gd name="connsiteX3" fmla="*/ 48749 w 289085"/>
                <a:gd name="connsiteY3" fmla="*/ 11078 h 161925"/>
                <a:gd name="connsiteX4" fmla="*/ 3124 w 289085"/>
                <a:gd name="connsiteY4" fmla="*/ 28461 h 161925"/>
                <a:gd name="connsiteX5" fmla="*/ 0 w 289085"/>
                <a:gd name="connsiteY5" fmla="*/ 51702 h 161925"/>
                <a:gd name="connsiteX6" fmla="*/ 54083 w 289085"/>
                <a:gd name="connsiteY6" fmla="*/ 29356 h 161925"/>
                <a:gd name="connsiteX7" fmla="*/ 117624 w 289085"/>
                <a:gd name="connsiteY7" fmla="*/ 19050 h 161925"/>
                <a:gd name="connsiteX8" fmla="*/ 181861 w 289085"/>
                <a:gd name="connsiteY8" fmla="*/ 29528 h 161925"/>
                <a:gd name="connsiteX9" fmla="*/ 257223 w 289085"/>
                <a:gd name="connsiteY9" fmla="*/ 65389 h 161925"/>
                <a:gd name="connsiteX10" fmla="*/ 258042 w 289085"/>
                <a:gd name="connsiteY10" fmla="*/ 65999 h 161925"/>
                <a:gd name="connsiteX11" fmla="*/ 270024 w 289085"/>
                <a:gd name="connsiteY11" fmla="*/ 90488 h 161925"/>
                <a:gd name="connsiteX12" fmla="*/ 270024 w 289085"/>
                <a:gd name="connsiteY12" fmla="*/ 161925 h 161925"/>
                <a:gd name="connsiteX13" fmla="*/ 289074 w 289085"/>
                <a:gd name="connsiteY13" fmla="*/ 161925 h 161925"/>
                <a:gd name="connsiteX14" fmla="*/ 289074 w 289085"/>
                <a:gd name="connsiteY14" fmla="*/ 90488 h 161925"/>
                <a:gd name="connsiteX15" fmla="*/ 269072 w 289085"/>
                <a:gd name="connsiteY15" fmla="*/ 5047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9085" h="161925">
                  <a:moveTo>
                    <a:pt x="269072" y="50473"/>
                  </a:moveTo>
                  <a:cubicBezTo>
                    <a:pt x="244794" y="31541"/>
                    <a:pt x="216691" y="18115"/>
                    <a:pt x="186709" y="11125"/>
                  </a:cubicBezTo>
                  <a:cubicBezTo>
                    <a:pt x="164264" y="4422"/>
                    <a:pt x="141039" y="682"/>
                    <a:pt x="117624" y="0"/>
                  </a:cubicBezTo>
                  <a:cubicBezTo>
                    <a:pt x="94224" y="24"/>
                    <a:pt x="70976" y="3763"/>
                    <a:pt x="48749" y="11078"/>
                  </a:cubicBezTo>
                  <a:cubicBezTo>
                    <a:pt x="32945" y="15169"/>
                    <a:pt x="17644" y="20999"/>
                    <a:pt x="3124" y="28461"/>
                  </a:cubicBezTo>
                  <a:cubicBezTo>
                    <a:pt x="2891" y="36295"/>
                    <a:pt x="1844" y="44084"/>
                    <a:pt x="0" y="51702"/>
                  </a:cubicBezTo>
                  <a:cubicBezTo>
                    <a:pt x="16938" y="41851"/>
                    <a:pt x="35131" y="34335"/>
                    <a:pt x="54083" y="29356"/>
                  </a:cubicBezTo>
                  <a:cubicBezTo>
                    <a:pt x="74593" y="22617"/>
                    <a:pt x="96035" y="19140"/>
                    <a:pt x="117624" y="19050"/>
                  </a:cubicBezTo>
                  <a:cubicBezTo>
                    <a:pt x="139399" y="19752"/>
                    <a:pt x="160992" y="23273"/>
                    <a:pt x="181861" y="29528"/>
                  </a:cubicBezTo>
                  <a:cubicBezTo>
                    <a:pt x="209299" y="35836"/>
                    <a:pt x="235021" y="48077"/>
                    <a:pt x="257223" y="65389"/>
                  </a:cubicBezTo>
                  <a:lnTo>
                    <a:pt x="258042" y="65999"/>
                  </a:lnTo>
                  <a:cubicBezTo>
                    <a:pt x="265876" y="71647"/>
                    <a:pt x="270372" y="80836"/>
                    <a:pt x="270024" y="90488"/>
                  </a:cubicBezTo>
                  <a:lnTo>
                    <a:pt x="270024" y="161925"/>
                  </a:lnTo>
                  <a:lnTo>
                    <a:pt x="289074" y="161925"/>
                  </a:lnTo>
                  <a:lnTo>
                    <a:pt x="289074" y="90488"/>
                  </a:lnTo>
                  <a:cubicBezTo>
                    <a:pt x="289422" y="74665"/>
                    <a:pt x="281936" y="59690"/>
                    <a:pt x="269072" y="5047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AB7DA52-BC4A-BF50-05EA-C092646831BB}"/>
                </a:ext>
              </a:extLst>
            </p:cNvPr>
            <p:cNvSpPr/>
            <p:nvPr/>
          </p:nvSpPr>
          <p:spPr>
            <a:xfrm>
              <a:off x="6118801" y="4266544"/>
              <a:ext cx="288597" cy="161925"/>
            </a:xfrm>
            <a:custGeom>
              <a:avLst/>
              <a:gdLst>
                <a:gd name="connsiteX0" fmla="*/ 288598 w 288597"/>
                <a:gd name="connsiteY0" fmla="*/ 50225 h 161925"/>
                <a:gd name="connsiteX1" fmla="*/ 285740 w 288597"/>
                <a:gd name="connsiteY1" fmla="*/ 27289 h 161925"/>
                <a:gd name="connsiteX2" fmla="*/ 240440 w 288597"/>
                <a:gd name="connsiteY2" fmla="*/ 11097 h 161925"/>
                <a:gd name="connsiteX3" fmla="*/ 171374 w 288597"/>
                <a:gd name="connsiteY3" fmla="*/ 0 h 161925"/>
                <a:gd name="connsiteX4" fmla="*/ 102499 w 288597"/>
                <a:gd name="connsiteY4" fmla="*/ 11078 h 161925"/>
                <a:gd name="connsiteX5" fmla="*/ 19564 w 288597"/>
                <a:gd name="connsiteY5" fmla="*/ 50787 h 161925"/>
                <a:gd name="connsiteX6" fmla="*/ 0 w 288597"/>
                <a:gd name="connsiteY6" fmla="*/ 90488 h 161925"/>
                <a:gd name="connsiteX7" fmla="*/ 0 w 288597"/>
                <a:gd name="connsiteY7" fmla="*/ 161925 h 161925"/>
                <a:gd name="connsiteX8" fmla="*/ 19050 w 288597"/>
                <a:gd name="connsiteY8" fmla="*/ 161925 h 161925"/>
                <a:gd name="connsiteX9" fmla="*/ 19050 w 288597"/>
                <a:gd name="connsiteY9" fmla="*/ 90488 h 161925"/>
                <a:gd name="connsiteX10" fmla="*/ 31128 w 288597"/>
                <a:gd name="connsiteY10" fmla="*/ 65932 h 161925"/>
                <a:gd name="connsiteX11" fmla="*/ 107871 w 288597"/>
                <a:gd name="connsiteY11" fmla="*/ 29356 h 161925"/>
                <a:gd name="connsiteX12" fmla="*/ 171374 w 288597"/>
                <a:gd name="connsiteY12" fmla="*/ 19050 h 161925"/>
                <a:gd name="connsiteX13" fmla="*/ 235610 w 288597"/>
                <a:gd name="connsiteY13" fmla="*/ 29528 h 161925"/>
                <a:gd name="connsiteX14" fmla="*/ 288598 w 288597"/>
                <a:gd name="connsiteY14" fmla="*/ 502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8597" h="161925">
                  <a:moveTo>
                    <a:pt x="288598" y="50225"/>
                  </a:moveTo>
                  <a:cubicBezTo>
                    <a:pt x="286864" y="42698"/>
                    <a:pt x="285906" y="35012"/>
                    <a:pt x="285740" y="27289"/>
                  </a:cubicBezTo>
                  <a:cubicBezTo>
                    <a:pt x="271205" y="20426"/>
                    <a:pt x="256032" y="15003"/>
                    <a:pt x="240440" y="11097"/>
                  </a:cubicBezTo>
                  <a:cubicBezTo>
                    <a:pt x="218000" y="4405"/>
                    <a:pt x="194781" y="674"/>
                    <a:pt x="171374" y="0"/>
                  </a:cubicBezTo>
                  <a:cubicBezTo>
                    <a:pt x="147974" y="24"/>
                    <a:pt x="124726" y="3763"/>
                    <a:pt x="102499" y="11078"/>
                  </a:cubicBezTo>
                  <a:cubicBezTo>
                    <a:pt x="72686" y="19206"/>
                    <a:pt x="44588" y="32659"/>
                    <a:pt x="19564" y="50787"/>
                  </a:cubicBezTo>
                  <a:cubicBezTo>
                    <a:pt x="7241" y="60272"/>
                    <a:pt x="15" y="74937"/>
                    <a:pt x="0" y="90488"/>
                  </a:cubicBezTo>
                  <a:lnTo>
                    <a:pt x="0" y="161925"/>
                  </a:lnTo>
                  <a:lnTo>
                    <a:pt x="19050" y="161925"/>
                  </a:lnTo>
                  <a:lnTo>
                    <a:pt x="19050" y="90488"/>
                  </a:lnTo>
                  <a:cubicBezTo>
                    <a:pt x="19068" y="80877"/>
                    <a:pt x="23526" y="71813"/>
                    <a:pt x="31128" y="65932"/>
                  </a:cubicBezTo>
                  <a:cubicBezTo>
                    <a:pt x="54306" y="49233"/>
                    <a:pt x="80301" y="36843"/>
                    <a:pt x="107871" y="29356"/>
                  </a:cubicBezTo>
                  <a:cubicBezTo>
                    <a:pt x="128369" y="22621"/>
                    <a:pt x="149798" y="19143"/>
                    <a:pt x="171374" y="19050"/>
                  </a:cubicBezTo>
                  <a:cubicBezTo>
                    <a:pt x="193149" y="19752"/>
                    <a:pt x="214741" y="23274"/>
                    <a:pt x="235610" y="29528"/>
                  </a:cubicBezTo>
                  <a:cubicBezTo>
                    <a:pt x="254108" y="34061"/>
                    <a:pt x="271924" y="41021"/>
                    <a:pt x="288598" y="5022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3EDBC56-A916-F6BE-AADD-6CD1EDC1FE9E}"/>
                </a:ext>
              </a:extLst>
            </p:cNvPr>
            <p:cNvSpPr/>
            <p:nvPr/>
          </p:nvSpPr>
          <p:spPr>
            <a:xfrm>
              <a:off x="6347325" y="4398085"/>
              <a:ext cx="342911" cy="161925"/>
            </a:xfrm>
            <a:custGeom>
              <a:avLst/>
              <a:gdLst>
                <a:gd name="connsiteX0" fmla="*/ 322898 w 342911"/>
                <a:gd name="connsiteY0" fmla="*/ 50482 h 161925"/>
                <a:gd name="connsiteX1" fmla="*/ 240535 w 342911"/>
                <a:gd name="connsiteY1" fmla="*/ 11135 h 161925"/>
                <a:gd name="connsiteX2" fmla="*/ 171450 w 342911"/>
                <a:gd name="connsiteY2" fmla="*/ 0 h 161925"/>
                <a:gd name="connsiteX3" fmla="*/ 102594 w 342911"/>
                <a:gd name="connsiteY3" fmla="*/ 11078 h 161925"/>
                <a:gd name="connsiteX4" fmla="*/ 19660 w 342911"/>
                <a:gd name="connsiteY4" fmla="*/ 50787 h 161925"/>
                <a:gd name="connsiteX5" fmla="*/ 0 w 342911"/>
                <a:gd name="connsiteY5" fmla="*/ 90488 h 161925"/>
                <a:gd name="connsiteX6" fmla="*/ 0 w 342911"/>
                <a:gd name="connsiteY6" fmla="*/ 161925 h 161925"/>
                <a:gd name="connsiteX7" fmla="*/ 19050 w 342911"/>
                <a:gd name="connsiteY7" fmla="*/ 161925 h 161925"/>
                <a:gd name="connsiteX8" fmla="*/ 19050 w 342911"/>
                <a:gd name="connsiteY8" fmla="*/ 90488 h 161925"/>
                <a:gd name="connsiteX9" fmla="*/ 31137 w 342911"/>
                <a:gd name="connsiteY9" fmla="*/ 65932 h 161925"/>
                <a:gd name="connsiteX10" fmla="*/ 107871 w 342911"/>
                <a:gd name="connsiteY10" fmla="*/ 29356 h 161925"/>
                <a:gd name="connsiteX11" fmla="*/ 171450 w 342911"/>
                <a:gd name="connsiteY11" fmla="*/ 19050 h 161925"/>
                <a:gd name="connsiteX12" fmla="*/ 235696 w 342911"/>
                <a:gd name="connsiteY12" fmla="*/ 29527 h 161925"/>
                <a:gd name="connsiteX13" fmla="*/ 311048 w 342911"/>
                <a:gd name="connsiteY13" fmla="*/ 65380 h 161925"/>
                <a:gd name="connsiteX14" fmla="*/ 311868 w 342911"/>
                <a:gd name="connsiteY14" fmla="*/ 65989 h 161925"/>
                <a:gd name="connsiteX15" fmla="*/ 323850 w 342911"/>
                <a:gd name="connsiteY15" fmla="*/ 90488 h 161925"/>
                <a:gd name="connsiteX16" fmla="*/ 323850 w 342911"/>
                <a:gd name="connsiteY16" fmla="*/ 161925 h 161925"/>
                <a:gd name="connsiteX17" fmla="*/ 342900 w 342911"/>
                <a:gd name="connsiteY17" fmla="*/ 161925 h 161925"/>
                <a:gd name="connsiteX18" fmla="*/ 342900 w 342911"/>
                <a:gd name="connsiteY18" fmla="*/ 90488 h 161925"/>
                <a:gd name="connsiteX19" fmla="*/ 322898 w 342911"/>
                <a:gd name="connsiteY19" fmla="*/ 5048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2911" h="161925">
                  <a:moveTo>
                    <a:pt x="322898" y="50482"/>
                  </a:moveTo>
                  <a:cubicBezTo>
                    <a:pt x="298622" y="31548"/>
                    <a:pt x="270518" y="18121"/>
                    <a:pt x="240535" y="11135"/>
                  </a:cubicBezTo>
                  <a:cubicBezTo>
                    <a:pt x="218089" y="4433"/>
                    <a:pt x="194864" y="691"/>
                    <a:pt x="171450" y="0"/>
                  </a:cubicBezTo>
                  <a:cubicBezTo>
                    <a:pt x="148057" y="23"/>
                    <a:pt x="124815" y="3762"/>
                    <a:pt x="102594" y="11078"/>
                  </a:cubicBezTo>
                  <a:cubicBezTo>
                    <a:pt x="72779" y="19201"/>
                    <a:pt x="44681" y="32654"/>
                    <a:pt x="19660" y="50787"/>
                  </a:cubicBezTo>
                  <a:cubicBezTo>
                    <a:pt x="7297" y="60250"/>
                    <a:pt x="33" y="74919"/>
                    <a:pt x="0" y="90488"/>
                  </a:cubicBezTo>
                  <a:lnTo>
                    <a:pt x="0" y="161925"/>
                  </a:lnTo>
                  <a:lnTo>
                    <a:pt x="19050" y="161925"/>
                  </a:lnTo>
                  <a:lnTo>
                    <a:pt x="19050" y="90488"/>
                  </a:lnTo>
                  <a:cubicBezTo>
                    <a:pt x="19067" y="80874"/>
                    <a:pt x="23530" y="71809"/>
                    <a:pt x="31137" y="65932"/>
                  </a:cubicBezTo>
                  <a:cubicBezTo>
                    <a:pt x="54310" y="49229"/>
                    <a:pt x="80303" y="36839"/>
                    <a:pt x="107871" y="29356"/>
                  </a:cubicBezTo>
                  <a:cubicBezTo>
                    <a:pt x="128393" y="22613"/>
                    <a:pt x="149848" y="19136"/>
                    <a:pt x="171450" y="19050"/>
                  </a:cubicBezTo>
                  <a:cubicBezTo>
                    <a:pt x="193229" y="19748"/>
                    <a:pt x="214824" y="23270"/>
                    <a:pt x="235696" y="29527"/>
                  </a:cubicBezTo>
                  <a:cubicBezTo>
                    <a:pt x="263132" y="35827"/>
                    <a:pt x="288853" y="48065"/>
                    <a:pt x="311048" y="65380"/>
                  </a:cubicBezTo>
                  <a:lnTo>
                    <a:pt x="311868" y="65989"/>
                  </a:lnTo>
                  <a:cubicBezTo>
                    <a:pt x="319704" y="71641"/>
                    <a:pt x="324199" y="80833"/>
                    <a:pt x="323850" y="90488"/>
                  </a:cubicBezTo>
                  <a:lnTo>
                    <a:pt x="323850" y="161925"/>
                  </a:lnTo>
                  <a:lnTo>
                    <a:pt x="342900" y="161925"/>
                  </a:lnTo>
                  <a:lnTo>
                    <a:pt x="342900" y="90488"/>
                  </a:lnTo>
                  <a:cubicBezTo>
                    <a:pt x="343245" y="74668"/>
                    <a:pt x="335760" y="59698"/>
                    <a:pt x="322898" y="5048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DE958AE-1040-710D-B039-2E34BDD73B2A}"/>
                </a:ext>
              </a:extLst>
            </p:cNvPr>
            <p:cNvSpPr/>
            <p:nvPr/>
          </p:nvSpPr>
          <p:spPr>
            <a:xfrm>
              <a:off x="6433050" y="4205822"/>
              <a:ext cx="171450" cy="171450"/>
            </a:xfrm>
            <a:custGeom>
              <a:avLst/>
              <a:gdLst>
                <a:gd name="connsiteX0" fmla="*/ 85725 w 171450"/>
                <a:gd name="connsiteY0" fmla="*/ 171450 h 171450"/>
                <a:gd name="connsiteX1" fmla="*/ 171450 w 171450"/>
                <a:gd name="connsiteY1" fmla="*/ 85725 h 171450"/>
                <a:gd name="connsiteX2" fmla="*/ 85725 w 171450"/>
                <a:gd name="connsiteY2" fmla="*/ 0 h 171450"/>
                <a:gd name="connsiteX3" fmla="*/ 0 w 171450"/>
                <a:gd name="connsiteY3" fmla="*/ 85725 h 171450"/>
                <a:gd name="connsiteX4" fmla="*/ 85725 w 171450"/>
                <a:gd name="connsiteY4" fmla="*/ 171450 h 171450"/>
                <a:gd name="connsiteX5" fmla="*/ 85725 w 171450"/>
                <a:gd name="connsiteY5" fmla="*/ 19050 h 171450"/>
                <a:gd name="connsiteX6" fmla="*/ 152400 w 171450"/>
                <a:gd name="connsiteY6" fmla="*/ 85725 h 171450"/>
                <a:gd name="connsiteX7" fmla="*/ 85725 w 171450"/>
                <a:gd name="connsiteY7" fmla="*/ 152400 h 171450"/>
                <a:gd name="connsiteX8" fmla="*/ 19050 w 171450"/>
                <a:gd name="connsiteY8" fmla="*/ 85725 h 171450"/>
                <a:gd name="connsiteX9" fmla="*/ 85725 w 171450"/>
                <a:gd name="connsiteY9" fmla="*/ 19002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85725" y="171450"/>
                  </a:moveTo>
                  <a:cubicBezTo>
                    <a:pt x="133070" y="171450"/>
                    <a:pt x="171450" y="133070"/>
                    <a:pt x="171450" y="85725"/>
                  </a:cubicBezTo>
                  <a:cubicBezTo>
                    <a:pt x="171450" y="38380"/>
                    <a:pt x="133070" y="0"/>
                    <a:pt x="85725" y="0"/>
                  </a:cubicBezTo>
                  <a:cubicBezTo>
                    <a:pt x="38380" y="0"/>
                    <a:pt x="0" y="38380"/>
                    <a:pt x="0" y="85725"/>
                  </a:cubicBezTo>
                  <a:cubicBezTo>
                    <a:pt x="0" y="133070"/>
                    <a:pt x="38380" y="171450"/>
                    <a:pt x="85725" y="171450"/>
                  </a:cubicBezTo>
                  <a:close/>
                  <a:moveTo>
                    <a:pt x="85725" y="19050"/>
                  </a:moveTo>
                  <a:cubicBezTo>
                    <a:pt x="122549" y="19050"/>
                    <a:pt x="152400" y="48901"/>
                    <a:pt x="152400" y="85725"/>
                  </a:cubicBezTo>
                  <a:cubicBezTo>
                    <a:pt x="152400" y="122549"/>
                    <a:pt x="122549" y="152400"/>
                    <a:pt x="85725" y="152400"/>
                  </a:cubicBezTo>
                  <a:cubicBezTo>
                    <a:pt x="48901" y="152400"/>
                    <a:pt x="19050" y="122549"/>
                    <a:pt x="19050" y="85725"/>
                  </a:cubicBezTo>
                  <a:cubicBezTo>
                    <a:pt x="19077" y="48904"/>
                    <a:pt x="48904" y="19055"/>
                    <a:pt x="85725" y="1900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E22D553-E034-EA0F-679E-8F0A56E69D04}"/>
              </a:ext>
            </a:extLst>
          </p:cNvPr>
          <p:cNvSpPr txBox="1"/>
          <p:nvPr/>
        </p:nvSpPr>
        <p:spPr>
          <a:xfrm>
            <a:off x="6061559" y="4134276"/>
            <a:ext cx="932329" cy="369332"/>
          </a:xfrm>
          <a:prstGeom prst="rect">
            <a:avLst/>
          </a:prstGeom>
          <a:noFill/>
          <a:effectLst>
            <a:glow rad="101600">
              <a:srgbClr val="72B63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9DAEC3D9-7E64-930D-59B9-3EAA732D6BCD}"/>
              </a:ext>
            </a:extLst>
          </p:cNvPr>
          <p:cNvGrpSpPr/>
          <p:nvPr/>
        </p:nvGrpSpPr>
        <p:grpSpPr>
          <a:xfrm>
            <a:off x="8980034" y="2277123"/>
            <a:ext cx="1335742" cy="1571500"/>
            <a:chOff x="8980034" y="2277123"/>
            <a:chExt cx="1335742" cy="157150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9503D4A-416F-CA01-E263-D5A592D549E4}"/>
                </a:ext>
              </a:extLst>
            </p:cNvPr>
            <p:cNvGrpSpPr/>
            <p:nvPr/>
          </p:nvGrpSpPr>
          <p:grpSpPr>
            <a:xfrm>
              <a:off x="8980034" y="2277123"/>
              <a:ext cx="1335742" cy="1571500"/>
              <a:chOff x="7671062" y="3245348"/>
              <a:chExt cx="1335742" cy="1571500"/>
            </a:xfrm>
          </p:grpSpPr>
          <p:pic>
            <p:nvPicPr>
              <p:cNvPr id="14" name="Graphic 13" descr="Shield outline">
                <a:extLst>
                  <a:ext uri="{FF2B5EF4-FFF2-40B4-BE49-F238E27FC236}">
                    <a16:creationId xmlns:a16="http://schemas.microsoft.com/office/drawing/2014/main" id="{D03E87B0-6175-CD8B-5461-67BF25A3DA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671062" y="3245348"/>
                <a:ext cx="1335742" cy="1335742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E7CF8C1-FD1B-85E1-7BB3-43180FD3DB59}"/>
                  </a:ext>
                </a:extLst>
              </p:cNvPr>
              <p:cNvSpPr txBox="1"/>
              <p:nvPr/>
            </p:nvSpPr>
            <p:spPr>
              <a:xfrm>
                <a:off x="8074475" y="4447516"/>
                <a:ext cx="7189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DFIR</a:t>
                </a:r>
              </a:p>
            </p:txBody>
          </p:sp>
        </p:grpSp>
        <p:pic>
          <p:nvPicPr>
            <p:cNvPr id="12" name="Content Placeholder 9" descr="Users outline">
              <a:extLst>
                <a:ext uri="{FF2B5EF4-FFF2-40B4-BE49-F238E27FC236}">
                  <a16:creationId xmlns:a16="http://schemas.microsoft.com/office/drawing/2014/main" id="{9929192A-236A-B736-027D-20A41252F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87965" y="2381642"/>
              <a:ext cx="914400" cy="914400"/>
            </a:xfrm>
            <a:prstGeom prst="rect">
              <a:avLst/>
            </a:prstGeom>
          </p:spPr>
        </p:pic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E658F21-6CFE-3D34-7BBD-9104F6751749}"/>
              </a:ext>
            </a:extLst>
          </p:cNvPr>
          <p:cNvGrpSpPr/>
          <p:nvPr/>
        </p:nvGrpSpPr>
        <p:grpSpPr>
          <a:xfrm>
            <a:off x="8870788" y="4206554"/>
            <a:ext cx="1554007" cy="1192307"/>
            <a:chOff x="8870788" y="4206554"/>
            <a:chExt cx="1554007" cy="1192307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1FFC1D3-DE17-01E2-7342-3C0E81B585ED}"/>
                </a:ext>
              </a:extLst>
            </p:cNvPr>
            <p:cNvGrpSpPr/>
            <p:nvPr/>
          </p:nvGrpSpPr>
          <p:grpSpPr>
            <a:xfrm>
              <a:off x="8870788" y="4206554"/>
              <a:ext cx="1554007" cy="1192307"/>
              <a:chOff x="7520018" y="5120954"/>
              <a:chExt cx="1554007" cy="1192307"/>
            </a:xfrm>
          </p:grpSpPr>
          <p:pic>
            <p:nvPicPr>
              <p:cNvPr id="18" name="Graphic 17" descr="Magnifying glass outline">
                <a:extLst>
                  <a:ext uri="{FF2B5EF4-FFF2-40B4-BE49-F238E27FC236}">
                    <a16:creationId xmlns:a16="http://schemas.microsoft.com/office/drawing/2014/main" id="{0C19AFBA-E29D-9D9D-8EBA-194471426E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881718" y="5120954"/>
                <a:ext cx="1192307" cy="1192307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F76A1E7-CF5B-902C-6E09-A40FFD58A18A}"/>
                  </a:ext>
                </a:extLst>
              </p:cNvPr>
              <p:cNvSpPr txBox="1"/>
              <p:nvPr/>
            </p:nvSpPr>
            <p:spPr>
              <a:xfrm>
                <a:off x="7520018" y="5943929"/>
                <a:ext cx="13357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Threat Intel</a:t>
                </a:r>
              </a:p>
            </p:txBody>
          </p:sp>
        </p:grpSp>
        <p:pic>
          <p:nvPicPr>
            <p:cNvPr id="16" name="Content Placeholder 9" descr="Users outline">
              <a:extLst>
                <a:ext uri="{FF2B5EF4-FFF2-40B4-BE49-F238E27FC236}">
                  <a16:creationId xmlns:a16="http://schemas.microsoft.com/office/drawing/2014/main" id="{2A5C2A35-8E28-2379-3EE4-17F08D578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370012" y="4321885"/>
              <a:ext cx="725399" cy="725399"/>
            </a:xfrm>
            <a:prstGeom prst="rect">
              <a:avLst/>
            </a:prstGeom>
          </p:spPr>
        </p:pic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690539E-2CD1-90B7-69E9-6DE3343003C5}"/>
              </a:ext>
            </a:extLst>
          </p:cNvPr>
          <p:cNvGrpSpPr/>
          <p:nvPr/>
        </p:nvGrpSpPr>
        <p:grpSpPr>
          <a:xfrm>
            <a:off x="7125570" y="5304484"/>
            <a:ext cx="1886200" cy="1430118"/>
            <a:chOff x="7125570" y="5304484"/>
            <a:chExt cx="1886200" cy="1430118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3A3866EC-9A05-9BFC-45A2-EBD051F02276}"/>
                </a:ext>
              </a:extLst>
            </p:cNvPr>
            <p:cNvGrpSpPr/>
            <p:nvPr/>
          </p:nvGrpSpPr>
          <p:grpSpPr>
            <a:xfrm>
              <a:off x="7400799" y="5304484"/>
              <a:ext cx="1335741" cy="1335741"/>
              <a:chOff x="7400799" y="5304484"/>
              <a:chExt cx="1335741" cy="1335741"/>
            </a:xfrm>
          </p:grpSpPr>
          <p:pic>
            <p:nvPicPr>
              <p:cNvPr id="22" name="Graphic 21" descr="Monitor with solid fill">
                <a:extLst>
                  <a:ext uri="{FF2B5EF4-FFF2-40B4-BE49-F238E27FC236}">
                    <a16:creationId xmlns:a16="http://schemas.microsoft.com/office/drawing/2014/main" id="{76E8C976-846E-3138-C4C2-3B3F6C3467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400799" y="5304484"/>
                <a:ext cx="1335741" cy="1335741"/>
              </a:xfrm>
              <a:prstGeom prst="rect">
                <a:avLst/>
              </a:prstGeom>
            </p:spPr>
          </p:pic>
          <p:pic>
            <p:nvPicPr>
              <p:cNvPr id="20" name="Content Placeholder 9" descr="Users outline">
                <a:extLst>
                  <a:ext uri="{FF2B5EF4-FFF2-40B4-BE49-F238E27FC236}">
                    <a16:creationId xmlns:a16="http://schemas.microsoft.com/office/drawing/2014/main" id="{85E400C0-1C3F-609A-BA40-5A2947C177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579298" y="5398861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4D81E01-3287-03BA-BF0F-E5BD8321AFDB}"/>
                </a:ext>
              </a:extLst>
            </p:cNvPr>
            <p:cNvSpPr txBox="1"/>
            <p:nvPr/>
          </p:nvSpPr>
          <p:spPr>
            <a:xfrm>
              <a:off x="7125570" y="6365270"/>
              <a:ext cx="1886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Endpoint Security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F44BA59-F66C-E48D-0153-81F9EC1315F7}"/>
              </a:ext>
            </a:extLst>
          </p:cNvPr>
          <p:cNvGrpSpPr/>
          <p:nvPr/>
        </p:nvGrpSpPr>
        <p:grpSpPr>
          <a:xfrm>
            <a:off x="1985471" y="4408517"/>
            <a:ext cx="1908576" cy="1754862"/>
            <a:chOff x="1985471" y="4408517"/>
            <a:chExt cx="1908576" cy="1754862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71F867E-35BC-CB5F-2F74-688CE11F8384}"/>
                </a:ext>
              </a:extLst>
            </p:cNvPr>
            <p:cNvGrpSpPr/>
            <p:nvPr/>
          </p:nvGrpSpPr>
          <p:grpSpPr>
            <a:xfrm>
              <a:off x="1985471" y="4408517"/>
              <a:ext cx="1908576" cy="1754862"/>
              <a:chOff x="2477554" y="4346514"/>
              <a:chExt cx="1886200" cy="1754862"/>
            </a:xfrm>
          </p:grpSpPr>
          <p:pic>
            <p:nvPicPr>
              <p:cNvPr id="28" name="Graphic 27" descr="Network outline">
                <a:extLst>
                  <a:ext uri="{FF2B5EF4-FFF2-40B4-BE49-F238E27FC236}">
                    <a16:creationId xmlns:a16="http://schemas.microsoft.com/office/drawing/2014/main" id="{1F1F3D5C-7B08-BF51-8974-FE3B870D50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603327" y="4346514"/>
                <a:ext cx="1693798" cy="1693798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EFA7B3-E2C8-F49E-FB10-29308C50C35A}"/>
                  </a:ext>
                </a:extLst>
              </p:cNvPr>
              <p:cNvSpPr txBox="1"/>
              <p:nvPr/>
            </p:nvSpPr>
            <p:spPr>
              <a:xfrm>
                <a:off x="2477554" y="5732044"/>
                <a:ext cx="1886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Network Security</a:t>
                </a:r>
              </a:p>
            </p:txBody>
          </p:sp>
        </p:grpSp>
        <p:pic>
          <p:nvPicPr>
            <p:cNvPr id="24" name="Content Placeholder 9" descr="Users outline">
              <a:extLst>
                <a:ext uri="{FF2B5EF4-FFF2-40B4-BE49-F238E27FC236}">
                  <a16:creationId xmlns:a16="http://schemas.microsoft.com/office/drawing/2014/main" id="{2D770641-6F8C-25D8-1666-BB9E491C2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69716" y="5129383"/>
              <a:ext cx="358915" cy="358915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BCD3C3B-2A29-205C-26FC-9BA40A244A97}"/>
              </a:ext>
            </a:extLst>
          </p:cNvPr>
          <p:cNvGrpSpPr/>
          <p:nvPr/>
        </p:nvGrpSpPr>
        <p:grpSpPr>
          <a:xfrm>
            <a:off x="1370279" y="2673102"/>
            <a:ext cx="2081394" cy="1429666"/>
            <a:chOff x="2311449" y="2788289"/>
            <a:chExt cx="2081394" cy="1429666"/>
          </a:xfrm>
        </p:grpSpPr>
        <p:pic>
          <p:nvPicPr>
            <p:cNvPr id="31" name="Graphic 30" descr="Internet outline">
              <a:extLst>
                <a:ext uri="{FF2B5EF4-FFF2-40B4-BE49-F238E27FC236}">
                  <a16:creationId xmlns:a16="http://schemas.microsoft.com/office/drawing/2014/main" id="{A063FF2C-37E4-8CA9-AF61-749BD4FF2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618754" y="2788289"/>
              <a:ext cx="1271590" cy="127159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73679EC-BF8B-C591-7C85-E5B6E2FAB1D9}"/>
                </a:ext>
              </a:extLst>
            </p:cNvPr>
            <p:cNvSpPr txBox="1"/>
            <p:nvPr/>
          </p:nvSpPr>
          <p:spPr>
            <a:xfrm>
              <a:off x="2311449" y="3848623"/>
              <a:ext cx="208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Application Security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D2B9700-B62E-290F-04C2-1F469528082B}"/>
              </a:ext>
            </a:extLst>
          </p:cNvPr>
          <p:cNvGrpSpPr/>
          <p:nvPr/>
        </p:nvGrpSpPr>
        <p:grpSpPr>
          <a:xfrm>
            <a:off x="7159202" y="1617953"/>
            <a:ext cx="1370600" cy="1023993"/>
            <a:chOff x="6605618" y="1910161"/>
            <a:chExt cx="1370600" cy="1023993"/>
          </a:xfrm>
        </p:grpSpPr>
        <p:pic>
          <p:nvPicPr>
            <p:cNvPr id="39" name="Graphic 38" descr="Detective female outline">
              <a:extLst>
                <a:ext uri="{FF2B5EF4-FFF2-40B4-BE49-F238E27FC236}">
                  <a16:creationId xmlns:a16="http://schemas.microsoft.com/office/drawing/2014/main" id="{BD5631D0-F96D-FFE1-5BF8-65E2B8FEE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176367" y="1910161"/>
              <a:ext cx="754406" cy="754406"/>
            </a:xfrm>
            <a:prstGeom prst="rect">
              <a:avLst/>
            </a:prstGeom>
          </p:spPr>
        </p:pic>
        <p:pic>
          <p:nvPicPr>
            <p:cNvPr id="41" name="Graphic 40" descr="Detective male outline">
              <a:extLst>
                <a:ext uri="{FF2B5EF4-FFF2-40B4-BE49-F238E27FC236}">
                  <a16:creationId xmlns:a16="http://schemas.microsoft.com/office/drawing/2014/main" id="{4B81440A-9D89-6607-ABF4-F0F748036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605618" y="1913607"/>
              <a:ext cx="754406" cy="754406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9AF66CB-3CF9-AE4A-1005-6686061626A6}"/>
                </a:ext>
              </a:extLst>
            </p:cNvPr>
            <p:cNvSpPr txBox="1"/>
            <p:nvPr/>
          </p:nvSpPr>
          <p:spPr>
            <a:xfrm>
              <a:off x="6704628" y="2564822"/>
              <a:ext cx="12715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Pentesters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E9C44E1-B8B0-E1D6-1532-32217C608689}"/>
              </a:ext>
            </a:extLst>
          </p:cNvPr>
          <p:cNvGrpSpPr/>
          <p:nvPr/>
        </p:nvGrpSpPr>
        <p:grpSpPr>
          <a:xfrm>
            <a:off x="4296960" y="5557445"/>
            <a:ext cx="2081394" cy="1177157"/>
            <a:chOff x="4329369" y="5557445"/>
            <a:chExt cx="2081394" cy="1177157"/>
          </a:xfrm>
        </p:grpSpPr>
        <p:pic>
          <p:nvPicPr>
            <p:cNvPr id="45" name="Content Placeholder 9" descr="Users outline">
              <a:extLst>
                <a:ext uri="{FF2B5EF4-FFF2-40B4-BE49-F238E27FC236}">
                  <a16:creationId xmlns:a16="http://schemas.microsoft.com/office/drawing/2014/main" id="{22F17650-E548-5C8B-7AE3-5AC57BDC2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48705" y="5843558"/>
              <a:ext cx="646244" cy="646244"/>
            </a:xfrm>
            <a:prstGeom prst="rect">
              <a:avLst/>
            </a:prstGeom>
          </p:spPr>
        </p:pic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E9E534A-5FC8-949E-F426-59BC4699D6F4}"/>
                </a:ext>
              </a:extLst>
            </p:cNvPr>
            <p:cNvGrpSpPr/>
            <p:nvPr/>
          </p:nvGrpSpPr>
          <p:grpSpPr>
            <a:xfrm>
              <a:off x="4329369" y="5557445"/>
              <a:ext cx="2081394" cy="1177157"/>
              <a:chOff x="2971060" y="1865624"/>
              <a:chExt cx="2081394" cy="1177157"/>
            </a:xfrm>
          </p:grpSpPr>
          <p:pic>
            <p:nvPicPr>
              <p:cNvPr id="44" name="Graphic 43" descr="Cloud outline">
                <a:extLst>
                  <a:ext uri="{FF2B5EF4-FFF2-40B4-BE49-F238E27FC236}">
                    <a16:creationId xmlns:a16="http://schemas.microsoft.com/office/drawing/2014/main" id="{27D0699B-9D84-BC21-DD55-E8C313F15B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3381110" y="1865624"/>
                <a:ext cx="1099209" cy="1099209"/>
              </a:xfrm>
              <a:prstGeom prst="rect">
                <a:avLst/>
              </a:prstGeom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059E87E-5F04-9B12-7B1C-BC9A94B916D5}"/>
                  </a:ext>
                </a:extLst>
              </p:cNvPr>
              <p:cNvSpPr txBox="1"/>
              <p:nvPr/>
            </p:nvSpPr>
            <p:spPr>
              <a:xfrm>
                <a:off x="2971060" y="2673449"/>
                <a:ext cx="20813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Cloud Security</a:t>
                </a: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3569BF1-D828-0597-7B09-89FD554F0D36}"/>
              </a:ext>
            </a:extLst>
          </p:cNvPr>
          <p:cNvGrpSpPr/>
          <p:nvPr/>
        </p:nvGrpSpPr>
        <p:grpSpPr>
          <a:xfrm>
            <a:off x="4954006" y="1178651"/>
            <a:ext cx="1671992" cy="1463295"/>
            <a:chOff x="5118432" y="1732008"/>
            <a:chExt cx="1671992" cy="1463295"/>
          </a:xfrm>
        </p:grpSpPr>
        <p:pic>
          <p:nvPicPr>
            <p:cNvPr id="48" name="Graphic 47" descr="Adhesive Bandage outline">
              <a:extLst>
                <a:ext uri="{FF2B5EF4-FFF2-40B4-BE49-F238E27FC236}">
                  <a16:creationId xmlns:a16="http://schemas.microsoft.com/office/drawing/2014/main" id="{AB3BE572-81D7-B20D-9D7D-D21DEFA15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118432" y="1741991"/>
              <a:ext cx="914400" cy="914400"/>
            </a:xfrm>
            <a:prstGeom prst="rect">
              <a:avLst/>
            </a:prstGeom>
          </p:spPr>
        </p:pic>
        <p:pic>
          <p:nvPicPr>
            <p:cNvPr id="49" name="Content Placeholder 9" descr="Users outline">
              <a:extLst>
                <a:ext uri="{FF2B5EF4-FFF2-40B4-BE49-F238E27FC236}">
                  <a16:creationId xmlns:a16="http://schemas.microsoft.com/office/drawing/2014/main" id="{5406879E-A1B5-5F2C-EFA1-22A530E7C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94949" y="1732008"/>
              <a:ext cx="795885" cy="795885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1E09722-8356-4B8D-E1CF-28F8EE788590}"/>
                </a:ext>
              </a:extLst>
            </p:cNvPr>
            <p:cNvSpPr txBox="1"/>
            <p:nvPr/>
          </p:nvSpPr>
          <p:spPr>
            <a:xfrm>
              <a:off x="5250987" y="2548972"/>
              <a:ext cx="15394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Vulnerability Management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CEC0BEF-6AEE-21A7-CDEB-B90DDC57CAE6}"/>
              </a:ext>
            </a:extLst>
          </p:cNvPr>
          <p:cNvGrpSpPr/>
          <p:nvPr/>
        </p:nvGrpSpPr>
        <p:grpSpPr>
          <a:xfrm>
            <a:off x="2228295" y="1377650"/>
            <a:ext cx="2513658" cy="1284412"/>
            <a:chOff x="2228295" y="1377650"/>
            <a:chExt cx="2513658" cy="1284412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ED4F9414-E587-5BBA-9E1D-686D6B46F008}"/>
                </a:ext>
              </a:extLst>
            </p:cNvPr>
            <p:cNvGrpSpPr/>
            <p:nvPr/>
          </p:nvGrpSpPr>
          <p:grpSpPr>
            <a:xfrm>
              <a:off x="2718356" y="1377650"/>
              <a:ext cx="1205374" cy="1205374"/>
              <a:chOff x="2718356" y="1377650"/>
              <a:chExt cx="1205374" cy="1205374"/>
            </a:xfrm>
          </p:grpSpPr>
          <p:pic>
            <p:nvPicPr>
              <p:cNvPr id="69" name="Graphic 68" descr="Folder outline">
                <a:extLst>
                  <a:ext uri="{FF2B5EF4-FFF2-40B4-BE49-F238E27FC236}">
                    <a16:creationId xmlns:a16="http://schemas.microsoft.com/office/drawing/2014/main" id="{B585A436-1C4C-DEE2-F813-1E14E488EC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2718356" y="1377650"/>
                <a:ext cx="1205374" cy="1205374"/>
              </a:xfrm>
              <a:prstGeom prst="rect">
                <a:avLst/>
              </a:prstGeom>
            </p:spPr>
          </p:pic>
          <p:pic>
            <p:nvPicPr>
              <p:cNvPr id="67" name="Graphic 66" descr="Users outline">
                <a:extLst>
                  <a:ext uri="{FF2B5EF4-FFF2-40B4-BE49-F238E27FC236}">
                    <a16:creationId xmlns:a16="http://schemas.microsoft.com/office/drawing/2014/main" id="{51F85E55-F040-EC10-522C-5606424ECE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827598" y="1576593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C396C40-216A-2390-6883-EB607DBF7723}"/>
                </a:ext>
              </a:extLst>
            </p:cNvPr>
            <p:cNvSpPr txBox="1"/>
            <p:nvPr/>
          </p:nvSpPr>
          <p:spPr>
            <a:xfrm>
              <a:off x="2228295" y="2292730"/>
              <a:ext cx="2513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Business Security Needs</a:t>
              </a:r>
            </a:p>
          </p:txBody>
        </p:sp>
      </p:grp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62FC025-16BD-B2E3-6295-2D72AFC42DA9}"/>
              </a:ext>
            </a:extLst>
          </p:cNvPr>
          <p:cNvCxnSpPr>
            <a:cxnSpLocks/>
          </p:cNvCxnSpPr>
          <p:nvPr/>
        </p:nvCxnSpPr>
        <p:spPr>
          <a:xfrm>
            <a:off x="6007239" y="2673102"/>
            <a:ext cx="219169" cy="755898"/>
          </a:xfrm>
          <a:prstGeom prst="straightConnector1">
            <a:avLst/>
          </a:prstGeom>
          <a:ln w="38100">
            <a:solidFill>
              <a:srgbClr val="2B479E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C0ED503-CC84-D6AD-3C0A-6910C081BD52}"/>
              </a:ext>
            </a:extLst>
          </p:cNvPr>
          <p:cNvGrpSpPr/>
          <p:nvPr/>
        </p:nvGrpSpPr>
        <p:grpSpPr>
          <a:xfrm>
            <a:off x="6635889" y="2662062"/>
            <a:ext cx="943409" cy="898383"/>
            <a:chOff x="6635889" y="2662062"/>
            <a:chExt cx="943409" cy="8983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278838A0-A878-A5DD-9FA7-2FC4A3CD4A8D}"/>
                </a:ext>
              </a:extLst>
            </p:cNvPr>
            <p:cNvCxnSpPr/>
            <p:nvPr/>
          </p:nvCxnSpPr>
          <p:spPr>
            <a:xfrm flipV="1">
              <a:off x="6721624" y="2662062"/>
              <a:ext cx="857674" cy="817229"/>
            </a:xfrm>
            <a:prstGeom prst="straightConnector1">
              <a:avLst/>
            </a:prstGeom>
            <a:ln w="38100">
              <a:solidFill>
                <a:srgbClr val="2B47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37181221-CF35-6EE6-5758-FF288EC4D1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35889" y="2701290"/>
              <a:ext cx="895690" cy="859155"/>
            </a:xfrm>
            <a:prstGeom prst="straightConnector1">
              <a:avLst/>
            </a:prstGeom>
            <a:ln w="38100">
              <a:solidFill>
                <a:srgbClr val="2B47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189C040-9944-C0C4-7727-FD7C2120A2DC}"/>
              </a:ext>
            </a:extLst>
          </p:cNvPr>
          <p:cNvGrpSpPr/>
          <p:nvPr/>
        </p:nvGrpSpPr>
        <p:grpSpPr>
          <a:xfrm>
            <a:off x="6788289" y="3667126"/>
            <a:ext cx="2581723" cy="45719"/>
            <a:chOff x="6635889" y="2662062"/>
            <a:chExt cx="943409" cy="8983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59CF2F67-1A72-4EFF-3ACE-D8CD30C0F299}"/>
                </a:ext>
              </a:extLst>
            </p:cNvPr>
            <p:cNvCxnSpPr/>
            <p:nvPr/>
          </p:nvCxnSpPr>
          <p:spPr>
            <a:xfrm flipV="1">
              <a:off x="6721624" y="2662062"/>
              <a:ext cx="857674" cy="817229"/>
            </a:xfrm>
            <a:prstGeom prst="straightConnector1">
              <a:avLst/>
            </a:prstGeom>
            <a:ln w="38100">
              <a:solidFill>
                <a:srgbClr val="2B47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7741B749-80CB-93DD-3A24-79E3458A3F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35889" y="2701290"/>
              <a:ext cx="895690" cy="859155"/>
            </a:xfrm>
            <a:prstGeom prst="straightConnector1">
              <a:avLst/>
            </a:prstGeom>
            <a:ln w="38100">
              <a:solidFill>
                <a:srgbClr val="2B47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40804FD-37F0-BB75-49C6-CEDE42AE82EF}"/>
              </a:ext>
            </a:extLst>
          </p:cNvPr>
          <p:cNvCxnSpPr>
            <a:cxnSpLocks/>
          </p:cNvCxnSpPr>
          <p:nvPr/>
        </p:nvCxnSpPr>
        <p:spPr>
          <a:xfrm flipH="1" flipV="1">
            <a:off x="6702803" y="4408517"/>
            <a:ext cx="1027148" cy="843958"/>
          </a:xfrm>
          <a:prstGeom prst="straightConnector1">
            <a:avLst/>
          </a:prstGeom>
          <a:ln w="38100">
            <a:solidFill>
              <a:srgbClr val="2B479E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7D0D661-EB0A-E66B-BC43-30758F20B55B}"/>
              </a:ext>
            </a:extLst>
          </p:cNvPr>
          <p:cNvCxnSpPr>
            <a:cxnSpLocks/>
          </p:cNvCxnSpPr>
          <p:nvPr/>
        </p:nvCxnSpPr>
        <p:spPr>
          <a:xfrm flipH="1" flipV="1">
            <a:off x="6943257" y="4062414"/>
            <a:ext cx="2258595" cy="521712"/>
          </a:xfrm>
          <a:prstGeom prst="straightConnector1">
            <a:avLst/>
          </a:prstGeom>
          <a:ln w="38100">
            <a:solidFill>
              <a:srgbClr val="2B479E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C6A721E-43CD-2D1B-BB92-A02D0900A1AF}"/>
              </a:ext>
            </a:extLst>
          </p:cNvPr>
          <p:cNvGrpSpPr/>
          <p:nvPr/>
        </p:nvGrpSpPr>
        <p:grpSpPr>
          <a:xfrm flipH="1" flipV="1">
            <a:off x="5396584" y="4351165"/>
            <a:ext cx="525006" cy="1441370"/>
            <a:chOff x="6635889" y="2662062"/>
            <a:chExt cx="943409" cy="8983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BFAC2B30-CC08-E71D-2269-BF5E0D368315}"/>
                </a:ext>
              </a:extLst>
            </p:cNvPr>
            <p:cNvCxnSpPr/>
            <p:nvPr/>
          </p:nvCxnSpPr>
          <p:spPr>
            <a:xfrm flipV="1">
              <a:off x="6721624" y="2662062"/>
              <a:ext cx="857674" cy="817229"/>
            </a:xfrm>
            <a:prstGeom prst="straightConnector1">
              <a:avLst/>
            </a:prstGeom>
            <a:ln w="38100">
              <a:solidFill>
                <a:srgbClr val="2B47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336C10A1-28BB-928E-CA1B-DFA3576023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35889" y="2701290"/>
              <a:ext cx="895690" cy="859155"/>
            </a:xfrm>
            <a:prstGeom prst="straightConnector1">
              <a:avLst/>
            </a:prstGeom>
            <a:ln w="38100">
              <a:solidFill>
                <a:srgbClr val="2B47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8FDCC07-5CE9-07D6-9015-594E3DD09305}"/>
              </a:ext>
            </a:extLst>
          </p:cNvPr>
          <p:cNvGrpSpPr/>
          <p:nvPr/>
        </p:nvGrpSpPr>
        <p:grpSpPr>
          <a:xfrm flipH="1" flipV="1">
            <a:off x="3931663" y="4026686"/>
            <a:ext cx="1887737" cy="1126886"/>
            <a:chOff x="6635889" y="2662062"/>
            <a:chExt cx="943409" cy="8983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69BA6CFB-5231-8FC5-D936-F465C18068F8}"/>
                </a:ext>
              </a:extLst>
            </p:cNvPr>
            <p:cNvCxnSpPr/>
            <p:nvPr/>
          </p:nvCxnSpPr>
          <p:spPr>
            <a:xfrm flipV="1">
              <a:off x="6721624" y="2662062"/>
              <a:ext cx="857674" cy="817229"/>
            </a:xfrm>
            <a:prstGeom prst="straightConnector1">
              <a:avLst/>
            </a:prstGeom>
            <a:ln w="38100">
              <a:solidFill>
                <a:srgbClr val="2B47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CCA86C7A-4B01-5830-BB8C-394967005B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35889" y="2701290"/>
              <a:ext cx="895690" cy="859155"/>
            </a:xfrm>
            <a:prstGeom prst="straightConnector1">
              <a:avLst/>
            </a:prstGeom>
            <a:ln w="38100">
              <a:solidFill>
                <a:srgbClr val="2B47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C8AE64B-1AD9-A910-5A77-11CA8892B1F4}"/>
              </a:ext>
            </a:extLst>
          </p:cNvPr>
          <p:cNvGrpSpPr/>
          <p:nvPr/>
        </p:nvGrpSpPr>
        <p:grpSpPr>
          <a:xfrm flipH="1">
            <a:off x="3171526" y="3530795"/>
            <a:ext cx="2549963" cy="304987"/>
            <a:chOff x="6635889" y="2662062"/>
            <a:chExt cx="943409" cy="8983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56B73708-9CEE-829E-D3DA-BED7C2BCF73B}"/>
                </a:ext>
              </a:extLst>
            </p:cNvPr>
            <p:cNvCxnSpPr/>
            <p:nvPr/>
          </p:nvCxnSpPr>
          <p:spPr>
            <a:xfrm flipV="1">
              <a:off x="6721624" y="2662062"/>
              <a:ext cx="857674" cy="817229"/>
            </a:xfrm>
            <a:prstGeom prst="straightConnector1">
              <a:avLst/>
            </a:prstGeom>
            <a:ln w="38100">
              <a:solidFill>
                <a:srgbClr val="2B47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127AA59A-2B5E-5C88-1D65-1326709531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35889" y="2701290"/>
              <a:ext cx="895690" cy="859155"/>
            </a:xfrm>
            <a:prstGeom prst="straightConnector1">
              <a:avLst/>
            </a:prstGeom>
            <a:ln w="38100">
              <a:solidFill>
                <a:srgbClr val="2B47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5516BD2-8B25-B5B9-AFE1-96F2458D519D}"/>
              </a:ext>
            </a:extLst>
          </p:cNvPr>
          <p:cNvGrpSpPr/>
          <p:nvPr/>
        </p:nvGrpSpPr>
        <p:grpSpPr>
          <a:xfrm flipV="1">
            <a:off x="4027146" y="2704785"/>
            <a:ext cx="1766681" cy="826010"/>
            <a:chOff x="6635889" y="2662062"/>
            <a:chExt cx="943409" cy="8983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F9D57011-DA1E-F0AF-D561-D92B6F4A4630}"/>
                </a:ext>
              </a:extLst>
            </p:cNvPr>
            <p:cNvCxnSpPr/>
            <p:nvPr/>
          </p:nvCxnSpPr>
          <p:spPr>
            <a:xfrm flipV="1">
              <a:off x="6721624" y="2662062"/>
              <a:ext cx="857674" cy="817229"/>
            </a:xfrm>
            <a:prstGeom prst="straightConnector1">
              <a:avLst/>
            </a:prstGeom>
            <a:ln w="38100">
              <a:solidFill>
                <a:srgbClr val="2B47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39DE9645-9CB8-370D-BA41-64447777B4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35889" y="2701290"/>
              <a:ext cx="895690" cy="859155"/>
            </a:xfrm>
            <a:prstGeom prst="straightConnector1">
              <a:avLst/>
            </a:prstGeom>
            <a:ln w="38100">
              <a:solidFill>
                <a:srgbClr val="2B47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E43C1D9-652E-B321-62FE-79B765B51859}"/>
              </a:ext>
            </a:extLst>
          </p:cNvPr>
          <p:cNvGrpSpPr/>
          <p:nvPr/>
        </p:nvGrpSpPr>
        <p:grpSpPr>
          <a:xfrm>
            <a:off x="0" y="0"/>
            <a:ext cx="561976" cy="6858000"/>
            <a:chOff x="0" y="0"/>
            <a:chExt cx="561976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7E24271-564F-B856-7BD3-98904414A226}"/>
                </a:ext>
              </a:extLst>
            </p:cNvPr>
            <p:cNvSpPr/>
            <p:nvPr/>
          </p:nvSpPr>
          <p:spPr>
            <a:xfrm>
              <a:off x="0" y="0"/>
              <a:ext cx="561975" cy="6858000"/>
            </a:xfrm>
            <a:prstGeom prst="rect">
              <a:avLst/>
            </a:prstGeom>
            <a:gradFill flip="none" rotWithShape="1">
              <a:gsLst>
                <a:gs pos="26000">
                  <a:srgbClr val="848BA1"/>
                </a:gs>
                <a:gs pos="69000">
                  <a:schemeClr val="bg1"/>
                </a:gs>
                <a:gs pos="46000">
                  <a:schemeClr val="accent1">
                    <a:lumMod val="5000"/>
                    <a:lumOff val="95000"/>
                  </a:schemeClr>
                </a:gs>
                <a:gs pos="86000">
                  <a:srgbClr val="2B479E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527BD32-80E4-00D9-E707-7F075F519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9526" y="3680408"/>
              <a:ext cx="552450" cy="535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940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519E8-552E-FEF1-CDD7-688047DE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000" b="1" u="sng"/>
              <a:t>Why Being a Defender is Important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1E7CC-1C5B-AC00-BE56-FFFB9DA0C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2400" dirty="0"/>
              <a:t>Security mechanics exist, but they can fail or not 100% trusted</a:t>
            </a:r>
          </a:p>
          <a:p>
            <a:pPr lvl="1"/>
            <a:r>
              <a:rPr lang="en-US" dirty="0"/>
              <a:t>Firewall – Network security</a:t>
            </a:r>
          </a:p>
          <a:p>
            <a:pPr lvl="1"/>
            <a:r>
              <a:rPr lang="en-US" dirty="0"/>
              <a:t>Antivirus – Endpoint security</a:t>
            </a:r>
          </a:p>
          <a:p>
            <a:pPr lvl="1"/>
            <a:r>
              <a:rPr lang="en-US" dirty="0"/>
              <a:t>Email filters – Email security</a:t>
            </a:r>
          </a:p>
          <a:p>
            <a:r>
              <a:rPr lang="en-US" sz="2400" dirty="0"/>
              <a:t>Threats are forever evolving</a:t>
            </a:r>
          </a:p>
          <a:p>
            <a:r>
              <a:rPr lang="en-US" sz="2400" dirty="0"/>
              <a:t>Understanding and knowing is essential</a:t>
            </a:r>
          </a:p>
          <a:p>
            <a:pPr lvl="1"/>
            <a:r>
              <a:rPr lang="en-US" dirty="0"/>
              <a:t>Key to becoming a successful defender in your business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9D0962-612D-050C-BF92-1F3630D4C646}"/>
              </a:ext>
            </a:extLst>
          </p:cNvPr>
          <p:cNvGrpSpPr/>
          <p:nvPr/>
        </p:nvGrpSpPr>
        <p:grpSpPr>
          <a:xfrm>
            <a:off x="0" y="0"/>
            <a:ext cx="561976" cy="6858000"/>
            <a:chOff x="0" y="0"/>
            <a:chExt cx="561976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5BCD46-911A-6789-6D49-41EF309AAAAD}"/>
                </a:ext>
              </a:extLst>
            </p:cNvPr>
            <p:cNvSpPr/>
            <p:nvPr/>
          </p:nvSpPr>
          <p:spPr>
            <a:xfrm>
              <a:off x="0" y="0"/>
              <a:ext cx="561975" cy="6858000"/>
            </a:xfrm>
            <a:prstGeom prst="rect">
              <a:avLst/>
            </a:prstGeom>
            <a:gradFill flip="none" rotWithShape="1">
              <a:gsLst>
                <a:gs pos="26000">
                  <a:srgbClr val="848BA1"/>
                </a:gs>
                <a:gs pos="69000">
                  <a:schemeClr val="bg1"/>
                </a:gs>
                <a:gs pos="46000">
                  <a:schemeClr val="accent1">
                    <a:lumMod val="5000"/>
                    <a:lumOff val="95000"/>
                  </a:schemeClr>
                </a:gs>
                <a:gs pos="86000">
                  <a:srgbClr val="2B479E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FA7C24C-6FF0-8A6A-80F9-64219A487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26" y="3680408"/>
              <a:ext cx="552450" cy="535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0171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FBE92-BBC0-0B7B-44E3-35BEEB3C7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Cyber Threats – What Are They?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8CC32-9892-F71B-FA6D-4EC3C14D3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88116" cy="4351338"/>
          </a:xfrm>
        </p:spPr>
        <p:txBody>
          <a:bodyPr>
            <a:normAutofit/>
          </a:bodyPr>
          <a:lstStyle/>
          <a:p>
            <a:r>
              <a:rPr lang="en-US" sz="2400" dirty="0"/>
              <a:t>When a malicious actor or intent occurs to steal information​</a:t>
            </a:r>
          </a:p>
          <a:p>
            <a:r>
              <a:rPr lang="en-US" sz="2400" dirty="0"/>
              <a:t>Information can be considered personal or business​​</a:t>
            </a:r>
          </a:p>
          <a:p>
            <a:pPr lvl="1"/>
            <a:r>
              <a:rPr lang="en-US" sz="2000" dirty="0"/>
              <a:t>Create data breaches​</a:t>
            </a:r>
          </a:p>
          <a:p>
            <a:r>
              <a:rPr lang="en-US" sz="2400" dirty="0"/>
              <a:t>Data breaches can be a result of different types of cyber threats​​</a:t>
            </a:r>
          </a:p>
          <a:p>
            <a:pPr lvl="1"/>
            <a:r>
              <a:rPr lang="en-US" sz="2000" dirty="0"/>
              <a:t>Phishing  - Emails, phone calls, text messages, etc.​​</a:t>
            </a:r>
          </a:p>
          <a:p>
            <a:pPr lvl="1"/>
            <a:r>
              <a:rPr lang="en-US" sz="2000" dirty="0"/>
              <a:t>Interacting with malicious websites ​​</a:t>
            </a:r>
          </a:p>
          <a:p>
            <a:pPr lvl="1"/>
            <a:r>
              <a:rPr lang="en-US" sz="2000" dirty="0"/>
              <a:t>Downloading malware that might appear as a legitimate application​​</a:t>
            </a:r>
          </a:p>
          <a:p>
            <a:r>
              <a:rPr lang="en-US" sz="2400" dirty="0"/>
              <a:t>MANY different possibilities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F0D9DA0-8DE7-D23A-31E5-E9E45D1FF62F}"/>
              </a:ext>
            </a:extLst>
          </p:cNvPr>
          <p:cNvGrpSpPr/>
          <p:nvPr/>
        </p:nvGrpSpPr>
        <p:grpSpPr>
          <a:xfrm>
            <a:off x="0" y="0"/>
            <a:ext cx="561976" cy="6858000"/>
            <a:chOff x="0" y="0"/>
            <a:chExt cx="561976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E151357-8D9E-0DE4-42CA-853768A0C837}"/>
                </a:ext>
              </a:extLst>
            </p:cNvPr>
            <p:cNvSpPr/>
            <p:nvPr/>
          </p:nvSpPr>
          <p:spPr>
            <a:xfrm>
              <a:off x="0" y="0"/>
              <a:ext cx="561975" cy="6858000"/>
            </a:xfrm>
            <a:prstGeom prst="rect">
              <a:avLst/>
            </a:prstGeom>
            <a:gradFill flip="none" rotWithShape="1">
              <a:gsLst>
                <a:gs pos="26000">
                  <a:srgbClr val="848BA1"/>
                </a:gs>
                <a:gs pos="69000">
                  <a:schemeClr val="bg1"/>
                </a:gs>
                <a:gs pos="46000">
                  <a:schemeClr val="accent1">
                    <a:lumMod val="5000"/>
                    <a:lumOff val="95000"/>
                  </a:schemeClr>
                </a:gs>
                <a:gs pos="86000">
                  <a:srgbClr val="2B479E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8BC9C77-7725-B66A-B839-0250130B5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26" y="3680408"/>
              <a:ext cx="552450" cy="535538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CA384C4-1EFF-223D-65C7-81F7A12D4469}"/>
              </a:ext>
            </a:extLst>
          </p:cNvPr>
          <p:cNvGrpSpPr/>
          <p:nvPr/>
        </p:nvGrpSpPr>
        <p:grpSpPr>
          <a:xfrm>
            <a:off x="8866925" y="3408067"/>
            <a:ext cx="1601909" cy="926783"/>
            <a:chOff x="8430264" y="2904290"/>
            <a:chExt cx="1752129" cy="1070258"/>
          </a:xfrm>
        </p:grpSpPr>
        <p:grpSp>
          <p:nvGrpSpPr>
            <p:cNvPr id="27" name="Graphic 8" descr="Programmer male outline">
              <a:extLst>
                <a:ext uri="{FF2B5EF4-FFF2-40B4-BE49-F238E27FC236}">
                  <a16:creationId xmlns:a16="http://schemas.microsoft.com/office/drawing/2014/main" id="{F843E0AF-74A7-171B-8960-541DF279481B}"/>
                </a:ext>
              </a:extLst>
            </p:cNvPr>
            <p:cNvGrpSpPr/>
            <p:nvPr/>
          </p:nvGrpSpPr>
          <p:grpSpPr>
            <a:xfrm>
              <a:off x="9375950" y="2904290"/>
              <a:ext cx="806443" cy="1049420"/>
              <a:chOff x="8419935" y="2907529"/>
              <a:chExt cx="624376" cy="809620"/>
            </a:xfrm>
            <a:solidFill>
              <a:srgbClr val="000000"/>
            </a:solidFill>
            <a:effectLst>
              <a:glow rad="101600">
                <a:schemeClr val="bg1">
                  <a:lumMod val="85000"/>
                  <a:alpha val="60000"/>
                </a:schemeClr>
              </a:glow>
            </a:effectLst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00E0D56-EA43-7C42-8B8B-EAE1CF7D7ADA}"/>
                  </a:ext>
                </a:extLst>
              </p:cNvPr>
              <p:cNvSpPr/>
              <p:nvPr/>
            </p:nvSpPr>
            <p:spPr>
              <a:xfrm>
                <a:off x="8419935" y="2907529"/>
                <a:ext cx="624376" cy="742817"/>
              </a:xfrm>
              <a:custGeom>
                <a:avLst/>
                <a:gdLst>
                  <a:gd name="connsiteX0" fmla="*/ 451419 w 624376"/>
                  <a:gd name="connsiteY0" fmla="*/ 425953 h 742817"/>
                  <a:gd name="connsiteX1" fmla="*/ 563440 w 624376"/>
                  <a:gd name="connsiteY1" fmla="*/ 483763 h 742817"/>
                  <a:gd name="connsiteX2" fmla="*/ 588364 w 624376"/>
                  <a:gd name="connsiteY2" fmla="*/ 533615 h 742817"/>
                  <a:gd name="connsiteX3" fmla="*/ 605088 w 624376"/>
                  <a:gd name="connsiteY3" fmla="*/ 670717 h 742817"/>
                  <a:gd name="connsiteX4" fmla="*/ 593288 w 624376"/>
                  <a:gd name="connsiteY4" fmla="*/ 697264 h 742817"/>
                  <a:gd name="connsiteX5" fmla="*/ 540821 w 624376"/>
                  <a:gd name="connsiteY5" fmla="*/ 722719 h 742817"/>
                  <a:gd name="connsiteX6" fmla="*/ 540821 w 624376"/>
                  <a:gd name="connsiteY6" fmla="*/ 742802 h 742817"/>
                  <a:gd name="connsiteX7" fmla="*/ 603921 w 624376"/>
                  <a:gd name="connsiteY7" fmla="*/ 713068 h 742817"/>
                  <a:gd name="connsiteX8" fmla="*/ 624007 w 624376"/>
                  <a:gd name="connsiteY8" fmla="*/ 668475 h 742817"/>
                  <a:gd name="connsiteX9" fmla="*/ 607399 w 624376"/>
                  <a:gd name="connsiteY9" fmla="*/ 532729 h 742817"/>
                  <a:gd name="connsiteX10" fmla="*/ 575346 w 624376"/>
                  <a:gd name="connsiteY10" fmla="*/ 468900 h 742817"/>
                  <a:gd name="connsiteX11" fmla="*/ 456611 w 624376"/>
                  <a:gd name="connsiteY11" fmla="*/ 407601 h 742817"/>
                  <a:gd name="connsiteX12" fmla="*/ 409728 w 624376"/>
                  <a:gd name="connsiteY12" fmla="*/ 388361 h 742817"/>
                  <a:gd name="connsiteX13" fmla="*/ 397910 w 624376"/>
                  <a:gd name="connsiteY13" fmla="*/ 370736 h 742817"/>
                  <a:gd name="connsiteX14" fmla="*/ 397910 w 624376"/>
                  <a:gd name="connsiteY14" fmla="*/ 342660 h 742817"/>
                  <a:gd name="connsiteX15" fmla="*/ 455079 w 624376"/>
                  <a:gd name="connsiteY15" fmla="*/ 228618 h 742817"/>
                  <a:gd name="connsiteX16" fmla="*/ 455079 w 624376"/>
                  <a:gd name="connsiteY16" fmla="*/ 201007 h 742817"/>
                  <a:gd name="connsiteX17" fmla="*/ 470613 w 624376"/>
                  <a:gd name="connsiteY17" fmla="*/ 204257 h 742817"/>
                  <a:gd name="connsiteX18" fmla="*/ 480138 w 624376"/>
                  <a:gd name="connsiteY18" fmla="*/ 194732 h 742817"/>
                  <a:gd name="connsiteX19" fmla="*/ 479650 w 624376"/>
                  <a:gd name="connsiteY19" fmla="*/ 191723 h 742817"/>
                  <a:gd name="connsiteX20" fmla="*/ 470004 w 624376"/>
                  <a:gd name="connsiteY20" fmla="*/ 162767 h 742817"/>
                  <a:gd name="connsiteX21" fmla="*/ 459918 w 624376"/>
                  <a:gd name="connsiteY21" fmla="*/ 122439 h 742817"/>
                  <a:gd name="connsiteX22" fmla="*/ 377965 w 624376"/>
                  <a:gd name="connsiteY22" fmla="*/ 16771 h 742817"/>
                  <a:gd name="connsiteX23" fmla="*/ 356803 w 624376"/>
                  <a:gd name="connsiteY23" fmla="*/ 18329 h 742817"/>
                  <a:gd name="connsiteX24" fmla="*/ 353929 w 624376"/>
                  <a:gd name="connsiteY24" fmla="*/ 14065 h 742817"/>
                  <a:gd name="connsiteX25" fmla="*/ 336814 w 624376"/>
                  <a:gd name="connsiteY25" fmla="*/ 2428 h 742817"/>
                  <a:gd name="connsiteX26" fmla="*/ 167761 w 624376"/>
                  <a:gd name="connsiteY26" fmla="*/ 109514 h 742817"/>
                  <a:gd name="connsiteX27" fmla="*/ 161474 w 624376"/>
                  <a:gd name="connsiteY27" fmla="*/ 149519 h 742817"/>
                  <a:gd name="connsiteX28" fmla="*/ 161385 w 624376"/>
                  <a:gd name="connsiteY28" fmla="*/ 163751 h 742817"/>
                  <a:gd name="connsiteX29" fmla="*/ 153311 w 624376"/>
                  <a:gd name="connsiteY29" fmla="*/ 202479 h 742817"/>
                  <a:gd name="connsiteX30" fmla="*/ 135572 w 624376"/>
                  <a:gd name="connsiteY30" fmla="*/ 243892 h 742817"/>
                  <a:gd name="connsiteX31" fmla="*/ 140573 w 624376"/>
                  <a:gd name="connsiteY31" fmla="*/ 256400 h 742817"/>
                  <a:gd name="connsiteX32" fmla="*/ 144325 w 624376"/>
                  <a:gd name="connsiteY32" fmla="*/ 257170 h 742817"/>
                  <a:gd name="connsiteX33" fmla="*/ 146529 w 624376"/>
                  <a:gd name="connsiteY33" fmla="*/ 256910 h 742817"/>
                  <a:gd name="connsiteX34" fmla="*/ 171073 w 624376"/>
                  <a:gd name="connsiteY34" fmla="*/ 250394 h 742817"/>
                  <a:gd name="connsiteX35" fmla="*/ 226414 w 624376"/>
                  <a:gd name="connsiteY35" fmla="*/ 342605 h 742817"/>
                  <a:gd name="connsiteX36" fmla="*/ 226414 w 624376"/>
                  <a:gd name="connsiteY36" fmla="*/ 370736 h 742817"/>
                  <a:gd name="connsiteX37" fmla="*/ 214595 w 624376"/>
                  <a:gd name="connsiteY37" fmla="*/ 388357 h 742817"/>
                  <a:gd name="connsiteX38" fmla="*/ 167396 w 624376"/>
                  <a:gd name="connsiteY38" fmla="*/ 407731 h 742817"/>
                  <a:gd name="connsiteX39" fmla="*/ 49177 w 624376"/>
                  <a:gd name="connsiteY39" fmla="*/ 468770 h 742817"/>
                  <a:gd name="connsiteX40" fmla="*/ 16961 w 624376"/>
                  <a:gd name="connsiteY40" fmla="*/ 532729 h 742817"/>
                  <a:gd name="connsiteX41" fmla="*/ 361 w 624376"/>
                  <a:gd name="connsiteY41" fmla="*/ 668546 h 742817"/>
                  <a:gd name="connsiteX42" fmla="*/ 20468 w 624376"/>
                  <a:gd name="connsiteY42" fmla="*/ 713073 h 742817"/>
                  <a:gd name="connsiteX43" fmla="*/ 83619 w 624376"/>
                  <a:gd name="connsiteY43" fmla="*/ 742818 h 742817"/>
                  <a:gd name="connsiteX44" fmla="*/ 83619 w 624376"/>
                  <a:gd name="connsiteY44" fmla="*/ 722734 h 742817"/>
                  <a:gd name="connsiteX45" fmla="*/ 31097 w 624376"/>
                  <a:gd name="connsiteY45" fmla="*/ 697264 h 742817"/>
                  <a:gd name="connsiteX46" fmla="*/ 19279 w 624376"/>
                  <a:gd name="connsiteY46" fmla="*/ 670785 h 742817"/>
                  <a:gd name="connsiteX47" fmla="*/ 35924 w 624376"/>
                  <a:gd name="connsiteY47" fmla="*/ 534577 h 742817"/>
                  <a:gd name="connsiteX48" fmla="*/ 35994 w 624376"/>
                  <a:gd name="connsiteY48" fmla="*/ 533625 h 742817"/>
                  <a:gd name="connsiteX49" fmla="*/ 61076 w 624376"/>
                  <a:gd name="connsiteY49" fmla="*/ 483647 h 742817"/>
                  <a:gd name="connsiteX50" fmla="*/ 172899 w 624376"/>
                  <a:gd name="connsiteY50" fmla="*/ 425978 h 742817"/>
                  <a:gd name="connsiteX51" fmla="*/ 192711 w 624376"/>
                  <a:gd name="connsiteY51" fmla="*/ 419032 h 742817"/>
                  <a:gd name="connsiteX52" fmla="*/ 312187 w 624376"/>
                  <a:gd name="connsiteY52" fmla="*/ 447703 h 742817"/>
                  <a:gd name="connsiteX53" fmla="*/ 431640 w 624376"/>
                  <a:gd name="connsiteY53" fmla="*/ 419032 h 742817"/>
                  <a:gd name="connsiteX54" fmla="*/ 170821 w 624376"/>
                  <a:gd name="connsiteY54" fmla="*/ 209987 h 742817"/>
                  <a:gd name="connsiteX55" fmla="*/ 180441 w 624376"/>
                  <a:gd name="connsiteY55" fmla="*/ 163869 h 742817"/>
                  <a:gd name="connsiteX56" fmla="*/ 180530 w 624376"/>
                  <a:gd name="connsiteY56" fmla="*/ 149642 h 742817"/>
                  <a:gd name="connsiteX57" fmla="*/ 185873 w 624376"/>
                  <a:gd name="connsiteY57" fmla="*/ 115430 h 742817"/>
                  <a:gd name="connsiteX58" fmla="*/ 311082 w 624376"/>
                  <a:gd name="connsiteY58" fmla="*/ 19045 h 742817"/>
                  <a:gd name="connsiteX59" fmla="*/ 333304 w 624376"/>
                  <a:gd name="connsiteY59" fmla="*/ 21152 h 742817"/>
                  <a:gd name="connsiteX60" fmla="*/ 338128 w 624376"/>
                  <a:gd name="connsiteY60" fmla="*/ 24701 h 742817"/>
                  <a:gd name="connsiteX61" fmla="*/ 346625 w 624376"/>
                  <a:gd name="connsiteY61" fmla="*/ 37314 h 742817"/>
                  <a:gd name="connsiteX62" fmla="*/ 359845 w 624376"/>
                  <a:gd name="connsiteY62" fmla="*/ 39895 h 742817"/>
                  <a:gd name="connsiteX63" fmla="*/ 360275 w 624376"/>
                  <a:gd name="connsiteY63" fmla="*/ 39588 h 742817"/>
                  <a:gd name="connsiteX64" fmla="*/ 367944 w 624376"/>
                  <a:gd name="connsiteY64" fmla="*/ 33789 h 742817"/>
                  <a:gd name="connsiteX65" fmla="*/ 369047 w 624376"/>
                  <a:gd name="connsiteY65" fmla="*/ 33599 h 742817"/>
                  <a:gd name="connsiteX66" fmla="*/ 441223 w 624376"/>
                  <a:gd name="connsiteY66" fmla="*/ 126109 h 742817"/>
                  <a:gd name="connsiteX67" fmla="*/ 441228 w 624376"/>
                  <a:gd name="connsiteY67" fmla="*/ 126109 h 742817"/>
                  <a:gd name="connsiteX68" fmla="*/ 451929 w 624376"/>
                  <a:gd name="connsiteY68" fmla="*/ 168791 h 742817"/>
                  <a:gd name="connsiteX69" fmla="*/ 455827 w 624376"/>
                  <a:gd name="connsiteY69" fmla="*/ 180492 h 742817"/>
                  <a:gd name="connsiteX70" fmla="*/ 399248 w 624376"/>
                  <a:gd name="connsiteY70" fmla="*/ 119151 h 742817"/>
                  <a:gd name="connsiteX71" fmla="*/ 391663 w 624376"/>
                  <a:gd name="connsiteY71" fmla="*/ 114695 h 742817"/>
                  <a:gd name="connsiteX72" fmla="*/ 383662 w 624376"/>
                  <a:gd name="connsiteY72" fmla="*/ 118361 h 742817"/>
                  <a:gd name="connsiteX73" fmla="*/ 160780 w 624376"/>
                  <a:gd name="connsiteY73" fmla="*/ 233427 h 742817"/>
                  <a:gd name="connsiteX74" fmla="*/ 189585 w 624376"/>
                  <a:gd name="connsiteY74" fmla="*/ 244913 h 742817"/>
                  <a:gd name="connsiteX75" fmla="*/ 390248 w 624376"/>
                  <a:gd name="connsiteY75" fmla="*/ 139968 h 742817"/>
                  <a:gd name="connsiteX76" fmla="*/ 436032 w 624376"/>
                  <a:gd name="connsiteY76" fmla="*/ 190069 h 742817"/>
                  <a:gd name="connsiteX77" fmla="*/ 436032 w 624376"/>
                  <a:gd name="connsiteY77" fmla="*/ 228616 h 742817"/>
                  <a:gd name="connsiteX78" fmla="*/ 312348 w 624376"/>
                  <a:gd name="connsiteY78" fmla="*/ 352446 h 742817"/>
                  <a:gd name="connsiteX79" fmla="*/ 189585 w 624376"/>
                  <a:gd name="connsiteY79" fmla="*/ 244911 h 742817"/>
                  <a:gd name="connsiteX80" fmla="*/ 312194 w 624376"/>
                  <a:gd name="connsiteY80" fmla="*/ 428643 h 742817"/>
                  <a:gd name="connsiteX81" fmla="*/ 213881 w 624376"/>
                  <a:gd name="connsiteY81" fmla="*/ 409240 h 742817"/>
                  <a:gd name="connsiteX82" fmla="*/ 221822 w 624376"/>
                  <a:gd name="connsiteY82" fmla="*/ 405979 h 742817"/>
                  <a:gd name="connsiteX83" fmla="*/ 245459 w 624376"/>
                  <a:gd name="connsiteY83" fmla="*/ 370737 h 742817"/>
                  <a:gd name="connsiteX84" fmla="*/ 245459 w 624376"/>
                  <a:gd name="connsiteY84" fmla="*/ 354754 h 742817"/>
                  <a:gd name="connsiteX85" fmla="*/ 378860 w 624376"/>
                  <a:gd name="connsiteY85" fmla="*/ 354897 h 742817"/>
                  <a:gd name="connsiteX86" fmla="*/ 378860 w 624376"/>
                  <a:gd name="connsiteY86" fmla="*/ 370738 h 742817"/>
                  <a:gd name="connsiteX87" fmla="*/ 402492 w 624376"/>
                  <a:gd name="connsiteY87" fmla="*/ 405980 h 742817"/>
                  <a:gd name="connsiteX88" fmla="*/ 410461 w 624376"/>
                  <a:gd name="connsiteY88" fmla="*/ 409252 h 742817"/>
                  <a:gd name="connsiteX89" fmla="*/ 312194 w 624376"/>
                  <a:gd name="connsiteY89" fmla="*/ 428643 h 742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624376" h="742817">
                    <a:moveTo>
                      <a:pt x="451419" y="425953"/>
                    </a:moveTo>
                    <a:cubicBezTo>
                      <a:pt x="492458" y="440680"/>
                      <a:pt x="531289" y="457461"/>
                      <a:pt x="563440" y="483763"/>
                    </a:cubicBezTo>
                    <a:cubicBezTo>
                      <a:pt x="578838" y="495773"/>
                      <a:pt x="587996" y="514090"/>
                      <a:pt x="588364" y="533615"/>
                    </a:cubicBezTo>
                    <a:lnTo>
                      <a:pt x="605088" y="670717"/>
                    </a:lnTo>
                    <a:cubicBezTo>
                      <a:pt x="606438" y="681078"/>
                      <a:pt x="601883" y="691325"/>
                      <a:pt x="593288" y="697264"/>
                    </a:cubicBezTo>
                    <a:cubicBezTo>
                      <a:pt x="576901" y="707854"/>
                      <a:pt x="559282" y="716403"/>
                      <a:pt x="540821" y="722719"/>
                    </a:cubicBezTo>
                    <a:lnTo>
                      <a:pt x="540821" y="742802"/>
                    </a:lnTo>
                    <a:cubicBezTo>
                      <a:pt x="563053" y="735663"/>
                      <a:pt x="584263" y="725669"/>
                      <a:pt x="603921" y="713068"/>
                    </a:cubicBezTo>
                    <a:cubicBezTo>
                      <a:pt x="618452" y="703150"/>
                      <a:pt x="626208" y="685931"/>
                      <a:pt x="624007" y="668475"/>
                    </a:cubicBezTo>
                    <a:lnTo>
                      <a:pt x="607399" y="532729"/>
                    </a:lnTo>
                    <a:cubicBezTo>
                      <a:pt x="606792" y="507731"/>
                      <a:pt x="595033" y="484316"/>
                      <a:pt x="575346" y="468900"/>
                    </a:cubicBezTo>
                    <a:cubicBezTo>
                      <a:pt x="540791" y="440629"/>
                      <a:pt x="499763" y="423021"/>
                      <a:pt x="456611" y="407601"/>
                    </a:cubicBezTo>
                    <a:lnTo>
                      <a:pt x="409728" y="388361"/>
                    </a:lnTo>
                    <a:cubicBezTo>
                      <a:pt x="402565" y="385443"/>
                      <a:pt x="397889" y="378470"/>
                      <a:pt x="397910" y="370736"/>
                    </a:cubicBezTo>
                    <a:lnTo>
                      <a:pt x="397910" y="342660"/>
                    </a:lnTo>
                    <a:cubicBezTo>
                      <a:pt x="433857" y="315765"/>
                      <a:pt x="455038" y="273512"/>
                      <a:pt x="455079" y="228618"/>
                    </a:cubicBezTo>
                    <a:lnTo>
                      <a:pt x="455079" y="201007"/>
                    </a:lnTo>
                    <a:cubicBezTo>
                      <a:pt x="460011" y="203042"/>
                      <a:pt x="465279" y="204144"/>
                      <a:pt x="470613" y="204257"/>
                    </a:cubicBezTo>
                    <a:cubicBezTo>
                      <a:pt x="475873" y="204257"/>
                      <a:pt x="480138" y="199993"/>
                      <a:pt x="480138" y="194732"/>
                    </a:cubicBezTo>
                    <a:cubicBezTo>
                      <a:pt x="480138" y="193709"/>
                      <a:pt x="479973" y="192694"/>
                      <a:pt x="479650" y="191723"/>
                    </a:cubicBezTo>
                    <a:lnTo>
                      <a:pt x="470004" y="162767"/>
                    </a:lnTo>
                    <a:cubicBezTo>
                      <a:pt x="465796" y="149550"/>
                      <a:pt x="462427" y="136081"/>
                      <a:pt x="459918" y="122439"/>
                    </a:cubicBezTo>
                    <a:cubicBezTo>
                      <a:pt x="450524" y="76386"/>
                      <a:pt x="420232" y="37328"/>
                      <a:pt x="377965" y="16771"/>
                    </a:cubicBezTo>
                    <a:cubicBezTo>
                      <a:pt x="371186" y="13238"/>
                      <a:pt x="362992" y="13842"/>
                      <a:pt x="356803" y="18329"/>
                    </a:cubicBezTo>
                    <a:lnTo>
                      <a:pt x="353929" y="14065"/>
                    </a:lnTo>
                    <a:cubicBezTo>
                      <a:pt x="350028" y="8035"/>
                      <a:pt x="343856" y="3838"/>
                      <a:pt x="336814" y="2428"/>
                    </a:cubicBezTo>
                    <a:cubicBezTo>
                      <a:pt x="263085" y="-11435"/>
                      <a:pt x="191987" y="35370"/>
                      <a:pt x="167761" y="109514"/>
                    </a:cubicBezTo>
                    <a:cubicBezTo>
                      <a:pt x="163610" y="122444"/>
                      <a:pt x="161488" y="135939"/>
                      <a:pt x="161474" y="149519"/>
                    </a:cubicBezTo>
                    <a:lnTo>
                      <a:pt x="161385" y="163751"/>
                    </a:lnTo>
                    <a:cubicBezTo>
                      <a:pt x="161318" y="177071"/>
                      <a:pt x="158573" y="190242"/>
                      <a:pt x="153311" y="202479"/>
                    </a:cubicBezTo>
                    <a:lnTo>
                      <a:pt x="135572" y="243892"/>
                    </a:lnTo>
                    <a:cubicBezTo>
                      <a:pt x="133499" y="248727"/>
                      <a:pt x="135738" y="254327"/>
                      <a:pt x="140573" y="256400"/>
                    </a:cubicBezTo>
                    <a:cubicBezTo>
                      <a:pt x="141759" y="256908"/>
                      <a:pt x="143036" y="257170"/>
                      <a:pt x="144325" y="257170"/>
                    </a:cubicBezTo>
                    <a:cubicBezTo>
                      <a:pt x="145067" y="257171"/>
                      <a:pt x="145807" y="257084"/>
                      <a:pt x="146529" y="256910"/>
                    </a:cubicBezTo>
                    <a:cubicBezTo>
                      <a:pt x="148122" y="256529"/>
                      <a:pt x="157183" y="254339"/>
                      <a:pt x="171073" y="250394"/>
                    </a:cubicBezTo>
                    <a:cubicBezTo>
                      <a:pt x="176797" y="287169"/>
                      <a:pt x="196654" y="320255"/>
                      <a:pt x="226414" y="342605"/>
                    </a:cubicBezTo>
                    <a:lnTo>
                      <a:pt x="226414" y="370736"/>
                    </a:lnTo>
                    <a:cubicBezTo>
                      <a:pt x="226433" y="378469"/>
                      <a:pt x="221757" y="385441"/>
                      <a:pt x="214595" y="388357"/>
                    </a:cubicBezTo>
                    <a:lnTo>
                      <a:pt x="167396" y="407731"/>
                    </a:lnTo>
                    <a:cubicBezTo>
                      <a:pt x="124379" y="423120"/>
                      <a:pt x="83502" y="440687"/>
                      <a:pt x="49177" y="468770"/>
                    </a:cubicBezTo>
                    <a:cubicBezTo>
                      <a:pt x="29408" y="484194"/>
                      <a:pt x="17587" y="507663"/>
                      <a:pt x="16961" y="532729"/>
                    </a:cubicBezTo>
                    <a:lnTo>
                      <a:pt x="361" y="668546"/>
                    </a:lnTo>
                    <a:cubicBezTo>
                      <a:pt x="-1814" y="685984"/>
                      <a:pt x="5948" y="703174"/>
                      <a:pt x="20468" y="713073"/>
                    </a:cubicBezTo>
                    <a:cubicBezTo>
                      <a:pt x="40143" y="725677"/>
                      <a:pt x="61370" y="735676"/>
                      <a:pt x="83619" y="742818"/>
                    </a:cubicBezTo>
                    <a:lnTo>
                      <a:pt x="83619" y="722734"/>
                    </a:lnTo>
                    <a:cubicBezTo>
                      <a:pt x="65139" y="716415"/>
                      <a:pt x="47501" y="707862"/>
                      <a:pt x="31097" y="697264"/>
                    </a:cubicBezTo>
                    <a:cubicBezTo>
                      <a:pt x="22514" y="691345"/>
                      <a:pt x="17954" y="681127"/>
                      <a:pt x="19279" y="670785"/>
                    </a:cubicBezTo>
                    <a:lnTo>
                      <a:pt x="35924" y="534577"/>
                    </a:lnTo>
                    <a:lnTo>
                      <a:pt x="35994" y="533625"/>
                    </a:lnTo>
                    <a:cubicBezTo>
                      <a:pt x="36378" y="514033"/>
                      <a:pt x="45597" y="495664"/>
                      <a:pt x="61076" y="483647"/>
                    </a:cubicBezTo>
                    <a:cubicBezTo>
                      <a:pt x="93087" y="457453"/>
                      <a:pt x="131876" y="440700"/>
                      <a:pt x="172899" y="425978"/>
                    </a:cubicBezTo>
                    <a:lnTo>
                      <a:pt x="192711" y="419032"/>
                    </a:lnTo>
                    <a:cubicBezTo>
                      <a:pt x="218481" y="436803"/>
                      <a:pt x="263515" y="447703"/>
                      <a:pt x="312187" y="447703"/>
                    </a:cubicBezTo>
                    <a:cubicBezTo>
                      <a:pt x="360840" y="447703"/>
                      <a:pt x="405870" y="436806"/>
                      <a:pt x="431640" y="419032"/>
                    </a:cubicBezTo>
                    <a:close/>
                    <a:moveTo>
                      <a:pt x="170821" y="209987"/>
                    </a:moveTo>
                    <a:cubicBezTo>
                      <a:pt x="177089" y="195416"/>
                      <a:pt x="180361" y="179732"/>
                      <a:pt x="180441" y="163869"/>
                    </a:cubicBezTo>
                    <a:lnTo>
                      <a:pt x="180530" y="149642"/>
                    </a:lnTo>
                    <a:cubicBezTo>
                      <a:pt x="180530" y="138030"/>
                      <a:pt x="182333" y="126488"/>
                      <a:pt x="185873" y="115430"/>
                    </a:cubicBezTo>
                    <a:cubicBezTo>
                      <a:pt x="204703" y="57778"/>
                      <a:pt x="255026" y="19045"/>
                      <a:pt x="311082" y="19045"/>
                    </a:cubicBezTo>
                    <a:cubicBezTo>
                      <a:pt x="318538" y="19059"/>
                      <a:pt x="325978" y="19763"/>
                      <a:pt x="333304" y="21152"/>
                    </a:cubicBezTo>
                    <a:cubicBezTo>
                      <a:pt x="335317" y="21654"/>
                      <a:pt x="337049" y="22930"/>
                      <a:pt x="338128" y="24701"/>
                    </a:cubicBezTo>
                    <a:lnTo>
                      <a:pt x="346625" y="37314"/>
                    </a:lnTo>
                    <a:cubicBezTo>
                      <a:pt x="349563" y="41678"/>
                      <a:pt x="355482" y="42833"/>
                      <a:pt x="359845" y="39895"/>
                    </a:cubicBezTo>
                    <a:cubicBezTo>
                      <a:pt x="359991" y="39796"/>
                      <a:pt x="360135" y="39694"/>
                      <a:pt x="360275" y="39588"/>
                    </a:cubicBezTo>
                    <a:lnTo>
                      <a:pt x="367944" y="33789"/>
                    </a:lnTo>
                    <a:cubicBezTo>
                      <a:pt x="368249" y="33529"/>
                      <a:pt x="368671" y="33456"/>
                      <a:pt x="369047" y="33599"/>
                    </a:cubicBezTo>
                    <a:cubicBezTo>
                      <a:pt x="406349" y="51326"/>
                      <a:pt x="433101" y="85615"/>
                      <a:pt x="441223" y="126109"/>
                    </a:cubicBezTo>
                    <a:lnTo>
                      <a:pt x="441228" y="126109"/>
                    </a:lnTo>
                    <a:cubicBezTo>
                      <a:pt x="443887" y="140549"/>
                      <a:pt x="447462" y="154804"/>
                      <a:pt x="451929" y="168791"/>
                    </a:cubicBezTo>
                    <a:lnTo>
                      <a:pt x="455827" y="180492"/>
                    </a:lnTo>
                    <a:cubicBezTo>
                      <a:pt x="435675" y="169079"/>
                      <a:pt x="411951" y="139401"/>
                      <a:pt x="399248" y="119151"/>
                    </a:cubicBezTo>
                    <a:cubicBezTo>
                      <a:pt x="397599" y="116517"/>
                      <a:pt x="394767" y="114854"/>
                      <a:pt x="391663" y="114695"/>
                    </a:cubicBezTo>
                    <a:cubicBezTo>
                      <a:pt x="388553" y="114515"/>
                      <a:pt x="385556" y="115888"/>
                      <a:pt x="383662" y="118361"/>
                    </a:cubicBezTo>
                    <a:cubicBezTo>
                      <a:pt x="336011" y="179622"/>
                      <a:pt x="208772" y="219977"/>
                      <a:pt x="160780" y="233427"/>
                    </a:cubicBezTo>
                    <a:close/>
                    <a:moveTo>
                      <a:pt x="189585" y="244913"/>
                    </a:moveTo>
                    <a:cubicBezTo>
                      <a:pt x="245602" y="227688"/>
                      <a:pt x="341740" y="192222"/>
                      <a:pt x="390248" y="139968"/>
                    </a:cubicBezTo>
                    <a:cubicBezTo>
                      <a:pt x="402976" y="158819"/>
                      <a:pt x="418401" y="175699"/>
                      <a:pt x="436032" y="190069"/>
                    </a:cubicBezTo>
                    <a:lnTo>
                      <a:pt x="436032" y="228616"/>
                    </a:lnTo>
                    <a:cubicBezTo>
                      <a:pt x="436072" y="296966"/>
                      <a:pt x="380697" y="352406"/>
                      <a:pt x="312348" y="352446"/>
                    </a:cubicBezTo>
                    <a:cubicBezTo>
                      <a:pt x="250240" y="352483"/>
                      <a:pt x="197726" y="306482"/>
                      <a:pt x="189585" y="244911"/>
                    </a:cubicBezTo>
                    <a:close/>
                    <a:moveTo>
                      <a:pt x="312194" y="428643"/>
                    </a:moveTo>
                    <a:cubicBezTo>
                      <a:pt x="278395" y="429476"/>
                      <a:pt x="244828" y="422851"/>
                      <a:pt x="213881" y="409240"/>
                    </a:cubicBezTo>
                    <a:lnTo>
                      <a:pt x="221822" y="405979"/>
                    </a:lnTo>
                    <a:cubicBezTo>
                      <a:pt x="236143" y="400142"/>
                      <a:pt x="245493" y="386202"/>
                      <a:pt x="245459" y="370737"/>
                    </a:cubicBezTo>
                    <a:lnTo>
                      <a:pt x="245459" y="354754"/>
                    </a:lnTo>
                    <a:cubicBezTo>
                      <a:pt x="287125" y="377024"/>
                      <a:pt x="337146" y="377078"/>
                      <a:pt x="378860" y="354897"/>
                    </a:cubicBezTo>
                    <a:lnTo>
                      <a:pt x="378860" y="370738"/>
                    </a:lnTo>
                    <a:cubicBezTo>
                      <a:pt x="378827" y="386201"/>
                      <a:pt x="388174" y="400141"/>
                      <a:pt x="402492" y="405980"/>
                    </a:cubicBezTo>
                    <a:lnTo>
                      <a:pt x="410461" y="409252"/>
                    </a:lnTo>
                    <a:cubicBezTo>
                      <a:pt x="379527" y="422854"/>
                      <a:pt x="345976" y="429475"/>
                      <a:pt x="312194" y="4286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0AC45D3-CFBB-2AFD-53C5-E1AC15D317D6}"/>
                  </a:ext>
                </a:extLst>
              </p:cNvPr>
              <p:cNvSpPr/>
              <p:nvPr/>
            </p:nvSpPr>
            <p:spPr>
              <a:xfrm>
                <a:off x="8455934" y="3412349"/>
                <a:ext cx="552448" cy="304800"/>
              </a:xfrm>
              <a:custGeom>
                <a:avLst/>
                <a:gdLst>
                  <a:gd name="connsiteX0" fmla="*/ 485773 w 552448"/>
                  <a:gd name="connsiteY0" fmla="*/ 33719 h 304800"/>
                  <a:gd name="connsiteX1" fmla="*/ 451865 w 552448"/>
                  <a:gd name="connsiteY1" fmla="*/ 0 h 304800"/>
                  <a:gd name="connsiteX2" fmla="*/ 451771 w 552448"/>
                  <a:gd name="connsiteY2" fmla="*/ 0 h 304800"/>
                  <a:gd name="connsiteX3" fmla="*/ 100394 w 552448"/>
                  <a:gd name="connsiteY3" fmla="*/ 0 h 304800"/>
                  <a:gd name="connsiteX4" fmla="*/ 66675 w 552448"/>
                  <a:gd name="connsiteY4" fmla="*/ 33719 h 304800"/>
                  <a:gd name="connsiteX5" fmla="*/ 66675 w 552448"/>
                  <a:gd name="connsiteY5" fmla="*/ 249460 h 304800"/>
                  <a:gd name="connsiteX6" fmla="*/ 0 w 552448"/>
                  <a:gd name="connsiteY6" fmla="*/ 249460 h 304800"/>
                  <a:gd name="connsiteX7" fmla="*/ 0 w 552448"/>
                  <a:gd name="connsiteY7" fmla="*/ 271120 h 304800"/>
                  <a:gd name="connsiteX8" fmla="*/ 33718 w 552448"/>
                  <a:gd name="connsiteY8" fmla="*/ 304800 h 304800"/>
                  <a:gd name="connsiteX9" fmla="*/ 518767 w 552448"/>
                  <a:gd name="connsiteY9" fmla="*/ 304800 h 304800"/>
                  <a:gd name="connsiteX10" fmla="*/ 552448 w 552448"/>
                  <a:gd name="connsiteY10" fmla="*/ 271082 h 304800"/>
                  <a:gd name="connsiteX11" fmla="*/ 552448 w 552448"/>
                  <a:gd name="connsiteY11" fmla="*/ 249460 h 304800"/>
                  <a:gd name="connsiteX12" fmla="*/ 485773 w 552448"/>
                  <a:gd name="connsiteY12" fmla="*/ 249460 h 304800"/>
                  <a:gd name="connsiteX13" fmla="*/ 533398 w 552448"/>
                  <a:gd name="connsiteY13" fmla="*/ 268510 h 304800"/>
                  <a:gd name="connsiteX14" fmla="*/ 533398 w 552448"/>
                  <a:gd name="connsiteY14" fmla="*/ 271045 h 304800"/>
                  <a:gd name="connsiteX15" fmla="*/ 518730 w 552448"/>
                  <a:gd name="connsiteY15" fmla="*/ 285750 h 304800"/>
                  <a:gd name="connsiteX16" fmla="*/ 33755 w 552448"/>
                  <a:gd name="connsiteY16" fmla="*/ 285750 h 304800"/>
                  <a:gd name="connsiteX17" fmla="*/ 19048 w 552448"/>
                  <a:gd name="connsiteY17" fmla="*/ 271082 h 304800"/>
                  <a:gd name="connsiteX18" fmla="*/ 19048 w 552448"/>
                  <a:gd name="connsiteY18" fmla="*/ 268510 h 304800"/>
                  <a:gd name="connsiteX19" fmla="*/ 85723 w 552448"/>
                  <a:gd name="connsiteY19" fmla="*/ 268510 h 304800"/>
                  <a:gd name="connsiteX20" fmla="*/ 85723 w 552448"/>
                  <a:gd name="connsiteY20" fmla="*/ 33719 h 304800"/>
                  <a:gd name="connsiteX21" fmla="*/ 100392 w 552448"/>
                  <a:gd name="connsiteY21" fmla="*/ 19050 h 304800"/>
                  <a:gd name="connsiteX22" fmla="*/ 452055 w 552448"/>
                  <a:gd name="connsiteY22" fmla="*/ 19050 h 304800"/>
                  <a:gd name="connsiteX23" fmla="*/ 466723 w 552448"/>
                  <a:gd name="connsiteY23" fmla="*/ 33719 h 304800"/>
                  <a:gd name="connsiteX24" fmla="*/ 466723 w 552448"/>
                  <a:gd name="connsiteY24" fmla="*/ 26851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52448" h="304800">
                    <a:moveTo>
                      <a:pt x="485773" y="33719"/>
                    </a:moveTo>
                    <a:cubicBezTo>
                      <a:pt x="485721" y="15044"/>
                      <a:pt x="470540" y="-52"/>
                      <a:pt x="451865" y="0"/>
                    </a:cubicBezTo>
                    <a:cubicBezTo>
                      <a:pt x="451834" y="0"/>
                      <a:pt x="451802" y="0"/>
                      <a:pt x="451771" y="0"/>
                    </a:cubicBezTo>
                    <a:lnTo>
                      <a:pt x="100394" y="0"/>
                    </a:lnTo>
                    <a:cubicBezTo>
                      <a:pt x="81780" y="20"/>
                      <a:pt x="66695" y="15105"/>
                      <a:pt x="66675" y="33719"/>
                    </a:cubicBezTo>
                    <a:lnTo>
                      <a:pt x="66675" y="249460"/>
                    </a:lnTo>
                    <a:lnTo>
                      <a:pt x="0" y="249460"/>
                    </a:lnTo>
                    <a:lnTo>
                      <a:pt x="0" y="271120"/>
                    </a:lnTo>
                    <a:cubicBezTo>
                      <a:pt x="125" y="289683"/>
                      <a:pt x="15153" y="304695"/>
                      <a:pt x="33718" y="304800"/>
                    </a:cubicBezTo>
                    <a:lnTo>
                      <a:pt x="518767" y="304800"/>
                    </a:lnTo>
                    <a:cubicBezTo>
                      <a:pt x="537331" y="304675"/>
                      <a:pt x="552344" y="289646"/>
                      <a:pt x="552448" y="271082"/>
                    </a:cubicBezTo>
                    <a:lnTo>
                      <a:pt x="552448" y="249460"/>
                    </a:lnTo>
                    <a:lnTo>
                      <a:pt x="485773" y="249460"/>
                    </a:lnTo>
                    <a:close/>
                    <a:moveTo>
                      <a:pt x="533398" y="268510"/>
                    </a:moveTo>
                    <a:lnTo>
                      <a:pt x="533398" y="271045"/>
                    </a:lnTo>
                    <a:cubicBezTo>
                      <a:pt x="533349" y="279132"/>
                      <a:pt x="526816" y="285681"/>
                      <a:pt x="518730" y="285750"/>
                    </a:cubicBezTo>
                    <a:lnTo>
                      <a:pt x="33755" y="285750"/>
                    </a:lnTo>
                    <a:cubicBezTo>
                      <a:pt x="25668" y="285701"/>
                      <a:pt x="19119" y="279168"/>
                      <a:pt x="19048" y="271082"/>
                    </a:cubicBezTo>
                    <a:lnTo>
                      <a:pt x="19048" y="268510"/>
                    </a:lnTo>
                    <a:lnTo>
                      <a:pt x="85723" y="268510"/>
                    </a:lnTo>
                    <a:lnTo>
                      <a:pt x="85723" y="33719"/>
                    </a:lnTo>
                    <a:cubicBezTo>
                      <a:pt x="85733" y="25621"/>
                      <a:pt x="92294" y="19060"/>
                      <a:pt x="100392" y="19050"/>
                    </a:cubicBezTo>
                    <a:lnTo>
                      <a:pt x="452055" y="19050"/>
                    </a:lnTo>
                    <a:cubicBezTo>
                      <a:pt x="460152" y="19060"/>
                      <a:pt x="466714" y="25621"/>
                      <a:pt x="466723" y="33719"/>
                    </a:cubicBezTo>
                    <a:lnTo>
                      <a:pt x="466723" y="26851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8" name="Graphic 10" descr="Programmer female outline">
              <a:extLst>
                <a:ext uri="{FF2B5EF4-FFF2-40B4-BE49-F238E27FC236}">
                  <a16:creationId xmlns:a16="http://schemas.microsoft.com/office/drawing/2014/main" id="{EA58FA32-253C-DB0A-D525-0EA8478834C2}"/>
                </a:ext>
              </a:extLst>
            </p:cNvPr>
            <p:cNvGrpSpPr/>
            <p:nvPr/>
          </p:nvGrpSpPr>
          <p:grpSpPr>
            <a:xfrm>
              <a:off x="8430264" y="2904290"/>
              <a:ext cx="713541" cy="1070258"/>
              <a:chOff x="8579554" y="3057517"/>
              <a:chExt cx="605216" cy="809632"/>
            </a:xfrm>
            <a:solidFill>
              <a:srgbClr val="000000"/>
            </a:solidFill>
            <a:effectLst>
              <a:glow rad="101600">
                <a:schemeClr val="bg1">
                  <a:lumMod val="85000"/>
                  <a:alpha val="60000"/>
                </a:schemeClr>
              </a:glow>
            </a:effectLst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E5E00F0-24E7-2CD0-AB8C-DC6247C654F4}"/>
                  </a:ext>
                </a:extLst>
              </p:cNvPr>
              <p:cNvSpPr/>
              <p:nvPr/>
            </p:nvSpPr>
            <p:spPr>
              <a:xfrm>
                <a:off x="8579554" y="3057517"/>
                <a:ext cx="605216" cy="736499"/>
              </a:xfrm>
              <a:custGeom>
                <a:avLst/>
                <a:gdLst>
                  <a:gd name="connsiteX0" fmla="*/ 421934 w 605216"/>
                  <a:gd name="connsiteY0" fmla="*/ 419107 h 736499"/>
                  <a:gd name="connsiteX1" fmla="*/ 544016 w 605216"/>
                  <a:gd name="connsiteY1" fmla="*/ 483544 h 736499"/>
                  <a:gd name="connsiteX2" fmla="*/ 569267 w 605216"/>
                  <a:gd name="connsiteY2" fmla="*/ 533626 h 736499"/>
                  <a:gd name="connsiteX3" fmla="*/ 586002 w 605216"/>
                  <a:gd name="connsiteY3" fmla="*/ 667195 h 736499"/>
                  <a:gd name="connsiteX4" fmla="*/ 574334 w 605216"/>
                  <a:gd name="connsiteY4" fmla="*/ 693742 h 736499"/>
                  <a:gd name="connsiteX5" fmla="*/ 531167 w 605216"/>
                  <a:gd name="connsiteY5" fmla="*/ 715973 h 736499"/>
                  <a:gd name="connsiteX6" fmla="*/ 531167 w 605216"/>
                  <a:gd name="connsiteY6" fmla="*/ 736499 h 736499"/>
                  <a:gd name="connsiteX7" fmla="*/ 584993 w 605216"/>
                  <a:gd name="connsiteY7" fmla="*/ 709477 h 736499"/>
                  <a:gd name="connsiteX8" fmla="*/ 604833 w 605216"/>
                  <a:gd name="connsiteY8" fmla="*/ 664900 h 736499"/>
                  <a:gd name="connsiteX9" fmla="*/ 588317 w 605216"/>
                  <a:gd name="connsiteY9" fmla="*/ 532721 h 736499"/>
                  <a:gd name="connsiteX10" fmla="*/ 556399 w 605216"/>
                  <a:gd name="connsiteY10" fmla="*/ 469018 h 736499"/>
                  <a:gd name="connsiteX11" fmla="*/ 472055 w 605216"/>
                  <a:gd name="connsiteY11" fmla="*/ 418783 h 736499"/>
                  <a:gd name="connsiteX12" fmla="*/ 474055 w 605216"/>
                  <a:gd name="connsiteY12" fmla="*/ 177353 h 736499"/>
                  <a:gd name="connsiteX13" fmla="*/ 468397 w 605216"/>
                  <a:gd name="connsiteY13" fmla="*/ 129119 h 736499"/>
                  <a:gd name="connsiteX14" fmla="*/ 377471 w 605216"/>
                  <a:gd name="connsiteY14" fmla="*/ 17838 h 736499"/>
                  <a:gd name="connsiteX15" fmla="*/ 354878 w 605216"/>
                  <a:gd name="connsiteY15" fmla="*/ 19743 h 736499"/>
                  <a:gd name="connsiteX16" fmla="*/ 353811 w 605216"/>
                  <a:gd name="connsiteY16" fmla="*/ 20505 h 736499"/>
                  <a:gd name="connsiteX17" fmla="*/ 349592 w 605216"/>
                  <a:gd name="connsiteY17" fmla="*/ 14609 h 736499"/>
                  <a:gd name="connsiteX18" fmla="*/ 330799 w 605216"/>
                  <a:gd name="connsiteY18" fmla="*/ 2550 h 736499"/>
                  <a:gd name="connsiteX19" fmla="*/ 190562 w 605216"/>
                  <a:gd name="connsiteY19" fmla="*/ 41279 h 736499"/>
                  <a:gd name="connsiteX20" fmla="*/ 131688 w 605216"/>
                  <a:gd name="connsiteY20" fmla="*/ 174953 h 736499"/>
                  <a:gd name="connsiteX21" fmla="*/ 133212 w 605216"/>
                  <a:gd name="connsiteY21" fmla="*/ 418793 h 736499"/>
                  <a:gd name="connsiteX22" fmla="*/ 48792 w 605216"/>
                  <a:gd name="connsiteY22" fmla="*/ 469066 h 736499"/>
                  <a:gd name="connsiteX23" fmla="*/ 16864 w 605216"/>
                  <a:gd name="connsiteY23" fmla="*/ 532769 h 736499"/>
                  <a:gd name="connsiteX24" fmla="*/ 367 w 605216"/>
                  <a:gd name="connsiteY24" fmla="*/ 665014 h 736499"/>
                  <a:gd name="connsiteX25" fmla="*/ 20227 w 605216"/>
                  <a:gd name="connsiteY25" fmla="*/ 709467 h 736499"/>
                  <a:gd name="connsiteX26" fmla="*/ 73967 w 605216"/>
                  <a:gd name="connsiteY26" fmla="*/ 736490 h 736499"/>
                  <a:gd name="connsiteX27" fmla="*/ 73967 w 605216"/>
                  <a:gd name="connsiteY27" fmla="*/ 715954 h 736499"/>
                  <a:gd name="connsiteX28" fmla="*/ 30923 w 605216"/>
                  <a:gd name="connsiteY28" fmla="*/ 693732 h 736499"/>
                  <a:gd name="connsiteX29" fmla="*/ 19246 w 605216"/>
                  <a:gd name="connsiteY29" fmla="*/ 667291 h 736499"/>
                  <a:gd name="connsiteX30" fmla="*/ 35867 w 605216"/>
                  <a:gd name="connsiteY30" fmla="*/ 534607 h 736499"/>
                  <a:gd name="connsiteX31" fmla="*/ 35943 w 605216"/>
                  <a:gd name="connsiteY31" fmla="*/ 533655 h 736499"/>
                  <a:gd name="connsiteX32" fmla="*/ 61156 w 605216"/>
                  <a:gd name="connsiteY32" fmla="*/ 483572 h 736499"/>
                  <a:gd name="connsiteX33" fmla="*/ 183200 w 605216"/>
                  <a:gd name="connsiteY33" fmla="*/ 419107 h 736499"/>
                  <a:gd name="connsiteX34" fmla="*/ 302567 w 605216"/>
                  <a:gd name="connsiteY34" fmla="*/ 447682 h 736499"/>
                  <a:gd name="connsiteX35" fmla="*/ 421934 w 605216"/>
                  <a:gd name="connsiteY35" fmla="*/ 419107 h 736499"/>
                  <a:gd name="connsiteX36" fmla="*/ 175313 w 605216"/>
                  <a:gd name="connsiteY36" fmla="*/ 401781 h 736499"/>
                  <a:gd name="connsiteX37" fmla="*/ 152215 w 605216"/>
                  <a:gd name="connsiteY37" fmla="*/ 410706 h 736499"/>
                  <a:gd name="connsiteX38" fmla="*/ 150738 w 605216"/>
                  <a:gd name="connsiteY38" fmla="*/ 174829 h 736499"/>
                  <a:gd name="connsiteX39" fmla="*/ 202916 w 605216"/>
                  <a:gd name="connsiteY39" fmla="*/ 55767 h 736499"/>
                  <a:gd name="connsiteX40" fmla="*/ 327446 w 605216"/>
                  <a:gd name="connsiteY40" fmla="*/ 21334 h 736499"/>
                  <a:gd name="connsiteX41" fmla="*/ 334056 w 605216"/>
                  <a:gd name="connsiteY41" fmla="*/ 25715 h 736499"/>
                  <a:gd name="connsiteX42" fmla="*/ 343801 w 605216"/>
                  <a:gd name="connsiteY42" fmla="*/ 39336 h 736499"/>
                  <a:gd name="connsiteX43" fmla="*/ 357069 w 605216"/>
                  <a:gd name="connsiteY43" fmla="*/ 41555 h 736499"/>
                  <a:gd name="connsiteX44" fmla="*/ 365879 w 605216"/>
                  <a:gd name="connsiteY44" fmla="*/ 35278 h 736499"/>
                  <a:gd name="connsiteX45" fmla="*/ 368927 w 605216"/>
                  <a:gd name="connsiteY45" fmla="*/ 34897 h 736499"/>
                  <a:gd name="connsiteX46" fmla="*/ 449966 w 605216"/>
                  <a:gd name="connsiteY46" fmla="*/ 134148 h 736499"/>
                  <a:gd name="connsiteX47" fmla="*/ 454967 w 605216"/>
                  <a:gd name="connsiteY47" fmla="*/ 177267 h 736499"/>
                  <a:gd name="connsiteX48" fmla="*/ 453062 w 605216"/>
                  <a:gd name="connsiteY48" fmla="*/ 410754 h 736499"/>
                  <a:gd name="connsiteX49" fmla="*/ 430621 w 605216"/>
                  <a:gd name="connsiteY49" fmla="*/ 402067 h 736499"/>
                  <a:gd name="connsiteX50" fmla="*/ 400141 w 605216"/>
                  <a:gd name="connsiteY50" fmla="*/ 389561 h 736499"/>
                  <a:gd name="connsiteX51" fmla="*/ 388292 w 605216"/>
                  <a:gd name="connsiteY51" fmla="*/ 371939 h 736499"/>
                  <a:gd name="connsiteX52" fmla="*/ 388292 w 605216"/>
                  <a:gd name="connsiteY52" fmla="*/ 340145 h 736499"/>
                  <a:gd name="connsiteX53" fmla="*/ 435917 w 605216"/>
                  <a:gd name="connsiteY53" fmla="*/ 238132 h 736499"/>
                  <a:gd name="connsiteX54" fmla="*/ 435917 w 605216"/>
                  <a:gd name="connsiteY54" fmla="*/ 190507 h 736499"/>
                  <a:gd name="connsiteX55" fmla="*/ 407342 w 605216"/>
                  <a:gd name="connsiteY55" fmla="*/ 161932 h 736499"/>
                  <a:gd name="connsiteX56" fmla="*/ 197792 w 605216"/>
                  <a:gd name="connsiteY56" fmla="*/ 161932 h 736499"/>
                  <a:gd name="connsiteX57" fmla="*/ 169217 w 605216"/>
                  <a:gd name="connsiteY57" fmla="*/ 190507 h 736499"/>
                  <a:gd name="connsiteX58" fmla="*/ 169217 w 605216"/>
                  <a:gd name="connsiteY58" fmla="*/ 238132 h 736499"/>
                  <a:gd name="connsiteX59" fmla="*/ 216766 w 605216"/>
                  <a:gd name="connsiteY59" fmla="*/ 340050 h 736499"/>
                  <a:gd name="connsiteX60" fmla="*/ 216766 w 605216"/>
                  <a:gd name="connsiteY60" fmla="*/ 371901 h 736499"/>
                  <a:gd name="connsiteX61" fmla="*/ 204974 w 605216"/>
                  <a:gd name="connsiteY61" fmla="*/ 389580 h 736499"/>
                  <a:gd name="connsiteX62" fmla="*/ 188267 w 605216"/>
                  <a:gd name="connsiteY62" fmla="*/ 238132 h 736499"/>
                  <a:gd name="connsiteX63" fmla="*/ 188267 w 605216"/>
                  <a:gd name="connsiteY63" fmla="*/ 190507 h 736499"/>
                  <a:gd name="connsiteX64" fmla="*/ 197792 w 605216"/>
                  <a:gd name="connsiteY64" fmla="*/ 180982 h 736499"/>
                  <a:gd name="connsiteX65" fmla="*/ 407342 w 605216"/>
                  <a:gd name="connsiteY65" fmla="*/ 180982 h 736499"/>
                  <a:gd name="connsiteX66" fmla="*/ 416867 w 605216"/>
                  <a:gd name="connsiteY66" fmla="*/ 190507 h 736499"/>
                  <a:gd name="connsiteX67" fmla="*/ 416867 w 605216"/>
                  <a:gd name="connsiteY67" fmla="*/ 238132 h 736499"/>
                  <a:gd name="connsiteX68" fmla="*/ 302567 w 605216"/>
                  <a:gd name="connsiteY68" fmla="*/ 352432 h 736499"/>
                  <a:gd name="connsiteX69" fmla="*/ 188267 w 605216"/>
                  <a:gd name="connsiteY69" fmla="*/ 238132 h 736499"/>
                  <a:gd name="connsiteX70" fmla="*/ 302567 w 605216"/>
                  <a:gd name="connsiteY70" fmla="*/ 428632 h 736499"/>
                  <a:gd name="connsiteX71" fmla="*/ 205564 w 605216"/>
                  <a:gd name="connsiteY71" fmla="*/ 409887 h 736499"/>
                  <a:gd name="connsiteX72" fmla="*/ 212232 w 605216"/>
                  <a:gd name="connsiteY72" fmla="*/ 407163 h 736499"/>
                  <a:gd name="connsiteX73" fmla="*/ 235892 w 605216"/>
                  <a:gd name="connsiteY73" fmla="*/ 371930 h 736499"/>
                  <a:gd name="connsiteX74" fmla="*/ 235892 w 605216"/>
                  <a:gd name="connsiteY74" fmla="*/ 353385 h 736499"/>
                  <a:gd name="connsiteX75" fmla="*/ 369242 w 605216"/>
                  <a:gd name="connsiteY75" fmla="*/ 353451 h 736499"/>
                  <a:gd name="connsiteX76" fmla="*/ 369242 w 605216"/>
                  <a:gd name="connsiteY76" fmla="*/ 371930 h 736499"/>
                  <a:gd name="connsiteX77" fmla="*/ 392873 w 605216"/>
                  <a:gd name="connsiteY77" fmla="*/ 407172 h 736499"/>
                  <a:gd name="connsiteX78" fmla="*/ 399541 w 605216"/>
                  <a:gd name="connsiteY78" fmla="*/ 409906 h 736499"/>
                  <a:gd name="connsiteX79" fmla="*/ 302567 w 605216"/>
                  <a:gd name="connsiteY79" fmla="*/ 428632 h 736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605216" h="736499">
                    <a:moveTo>
                      <a:pt x="421934" y="419107"/>
                    </a:moveTo>
                    <a:cubicBezTo>
                      <a:pt x="475636" y="439110"/>
                      <a:pt x="516879" y="460474"/>
                      <a:pt x="544016" y="483544"/>
                    </a:cubicBezTo>
                    <a:cubicBezTo>
                      <a:pt x="559293" y="495790"/>
                      <a:pt x="568506" y="514062"/>
                      <a:pt x="569267" y="533626"/>
                    </a:cubicBezTo>
                    <a:lnTo>
                      <a:pt x="586002" y="667195"/>
                    </a:lnTo>
                    <a:cubicBezTo>
                      <a:pt x="587371" y="677528"/>
                      <a:pt x="582872" y="687764"/>
                      <a:pt x="574334" y="693742"/>
                    </a:cubicBezTo>
                    <a:cubicBezTo>
                      <a:pt x="560779" y="702670"/>
                      <a:pt x="546308" y="710124"/>
                      <a:pt x="531167" y="715973"/>
                    </a:cubicBezTo>
                    <a:lnTo>
                      <a:pt x="531167" y="736499"/>
                    </a:lnTo>
                    <a:cubicBezTo>
                      <a:pt x="550108" y="729639"/>
                      <a:pt x="568175" y="720569"/>
                      <a:pt x="584993" y="709477"/>
                    </a:cubicBezTo>
                    <a:cubicBezTo>
                      <a:pt x="599414" y="699491"/>
                      <a:pt x="607067" y="682298"/>
                      <a:pt x="604833" y="664900"/>
                    </a:cubicBezTo>
                    <a:lnTo>
                      <a:pt x="588317" y="532721"/>
                    </a:lnTo>
                    <a:cubicBezTo>
                      <a:pt x="587181" y="507925"/>
                      <a:pt x="575580" y="484774"/>
                      <a:pt x="556399" y="469018"/>
                    </a:cubicBezTo>
                    <a:cubicBezTo>
                      <a:pt x="530822" y="448339"/>
                      <a:pt x="502419" y="431423"/>
                      <a:pt x="472055" y="418783"/>
                    </a:cubicBezTo>
                    <a:cubicBezTo>
                      <a:pt x="472312" y="392390"/>
                      <a:pt x="473788" y="238427"/>
                      <a:pt x="474055" y="177353"/>
                    </a:cubicBezTo>
                    <a:cubicBezTo>
                      <a:pt x="474371" y="161092"/>
                      <a:pt x="472467" y="144864"/>
                      <a:pt x="468397" y="129119"/>
                    </a:cubicBezTo>
                    <a:cubicBezTo>
                      <a:pt x="455310" y="80774"/>
                      <a:pt x="422238" y="40298"/>
                      <a:pt x="377471" y="17838"/>
                    </a:cubicBezTo>
                    <a:cubicBezTo>
                      <a:pt x="370169" y="14239"/>
                      <a:pt x="361475" y="14972"/>
                      <a:pt x="354878" y="19743"/>
                    </a:cubicBezTo>
                    <a:lnTo>
                      <a:pt x="353811" y="20505"/>
                    </a:lnTo>
                    <a:lnTo>
                      <a:pt x="349592" y="14609"/>
                    </a:lnTo>
                    <a:cubicBezTo>
                      <a:pt x="345161" y="8271"/>
                      <a:pt x="338407" y="3938"/>
                      <a:pt x="330799" y="2550"/>
                    </a:cubicBezTo>
                    <a:cubicBezTo>
                      <a:pt x="280610" y="-6248"/>
                      <a:pt x="229123" y="7971"/>
                      <a:pt x="190562" y="41279"/>
                    </a:cubicBezTo>
                    <a:cubicBezTo>
                      <a:pt x="152215" y="74997"/>
                      <a:pt x="130677" y="123901"/>
                      <a:pt x="131688" y="174953"/>
                    </a:cubicBezTo>
                    <a:lnTo>
                      <a:pt x="133212" y="418793"/>
                    </a:lnTo>
                    <a:cubicBezTo>
                      <a:pt x="102817" y="431435"/>
                      <a:pt x="74388" y="448364"/>
                      <a:pt x="48792" y="469066"/>
                    </a:cubicBezTo>
                    <a:cubicBezTo>
                      <a:pt x="29607" y="484819"/>
                      <a:pt x="18004" y="507971"/>
                      <a:pt x="16864" y="532769"/>
                    </a:cubicBezTo>
                    <a:lnTo>
                      <a:pt x="367" y="665014"/>
                    </a:lnTo>
                    <a:cubicBezTo>
                      <a:pt x="-1814" y="682374"/>
                      <a:pt x="5840" y="699508"/>
                      <a:pt x="20227" y="709467"/>
                    </a:cubicBezTo>
                    <a:cubicBezTo>
                      <a:pt x="37017" y="720554"/>
                      <a:pt x="55055" y="729623"/>
                      <a:pt x="73967" y="736490"/>
                    </a:cubicBezTo>
                    <a:lnTo>
                      <a:pt x="73967" y="715954"/>
                    </a:lnTo>
                    <a:cubicBezTo>
                      <a:pt x="58870" y="710099"/>
                      <a:pt x="44439" y="702649"/>
                      <a:pt x="30923" y="693732"/>
                    </a:cubicBezTo>
                    <a:cubicBezTo>
                      <a:pt x="22414" y="687778"/>
                      <a:pt x="17915" y="677591"/>
                      <a:pt x="19246" y="667291"/>
                    </a:cubicBezTo>
                    <a:lnTo>
                      <a:pt x="35867" y="534607"/>
                    </a:lnTo>
                    <a:lnTo>
                      <a:pt x="35943" y="533655"/>
                    </a:lnTo>
                    <a:cubicBezTo>
                      <a:pt x="36695" y="514096"/>
                      <a:pt x="45893" y="495825"/>
                      <a:pt x="61156" y="483572"/>
                    </a:cubicBezTo>
                    <a:cubicBezTo>
                      <a:pt x="88731" y="460065"/>
                      <a:pt x="128088" y="439386"/>
                      <a:pt x="183200" y="419107"/>
                    </a:cubicBezTo>
                    <a:cubicBezTo>
                      <a:pt x="208993" y="436833"/>
                      <a:pt x="253989" y="447682"/>
                      <a:pt x="302567" y="447682"/>
                    </a:cubicBezTo>
                    <a:cubicBezTo>
                      <a:pt x="351144" y="447682"/>
                      <a:pt x="396140" y="436833"/>
                      <a:pt x="421934" y="419107"/>
                    </a:cubicBezTo>
                    <a:close/>
                    <a:moveTo>
                      <a:pt x="175313" y="401781"/>
                    </a:moveTo>
                    <a:cubicBezTo>
                      <a:pt x="167280" y="404741"/>
                      <a:pt x="159580" y="407715"/>
                      <a:pt x="152215" y="410706"/>
                    </a:cubicBezTo>
                    <a:lnTo>
                      <a:pt x="150738" y="174829"/>
                    </a:lnTo>
                    <a:cubicBezTo>
                      <a:pt x="149762" y="129397"/>
                      <a:pt x="168850" y="85842"/>
                      <a:pt x="202916" y="55767"/>
                    </a:cubicBezTo>
                    <a:cubicBezTo>
                      <a:pt x="237142" y="26158"/>
                      <a:pt x="282871" y="13514"/>
                      <a:pt x="327446" y="21334"/>
                    </a:cubicBezTo>
                    <a:cubicBezTo>
                      <a:pt x="330133" y="21885"/>
                      <a:pt x="332502" y="23455"/>
                      <a:pt x="334056" y="25715"/>
                    </a:cubicBezTo>
                    <a:lnTo>
                      <a:pt x="343801" y="39336"/>
                    </a:lnTo>
                    <a:cubicBezTo>
                      <a:pt x="346855" y="43606"/>
                      <a:pt x="352790" y="44599"/>
                      <a:pt x="357069" y="41555"/>
                    </a:cubicBezTo>
                    <a:lnTo>
                      <a:pt x="365879" y="35278"/>
                    </a:lnTo>
                    <a:cubicBezTo>
                      <a:pt x="366754" y="34615"/>
                      <a:pt x="367917" y="34470"/>
                      <a:pt x="368927" y="34897"/>
                    </a:cubicBezTo>
                    <a:cubicBezTo>
                      <a:pt x="408834" y="54940"/>
                      <a:pt x="438310" y="91039"/>
                      <a:pt x="449966" y="134148"/>
                    </a:cubicBezTo>
                    <a:cubicBezTo>
                      <a:pt x="453587" y="148227"/>
                      <a:pt x="455270" y="162733"/>
                      <a:pt x="454967" y="177267"/>
                    </a:cubicBezTo>
                    <a:cubicBezTo>
                      <a:pt x="454719" y="233770"/>
                      <a:pt x="453433" y="369920"/>
                      <a:pt x="453062" y="410754"/>
                    </a:cubicBezTo>
                    <a:cubicBezTo>
                      <a:pt x="445880" y="407846"/>
                      <a:pt x="438400" y="404950"/>
                      <a:pt x="430621" y="402067"/>
                    </a:cubicBezTo>
                    <a:lnTo>
                      <a:pt x="400141" y="389561"/>
                    </a:lnTo>
                    <a:cubicBezTo>
                      <a:pt x="392980" y="386637"/>
                      <a:pt x="388299" y="379674"/>
                      <a:pt x="388292" y="371939"/>
                    </a:cubicBezTo>
                    <a:lnTo>
                      <a:pt x="388292" y="340145"/>
                    </a:lnTo>
                    <a:cubicBezTo>
                      <a:pt x="418478" y="314862"/>
                      <a:pt x="435918" y="277508"/>
                      <a:pt x="435917" y="238132"/>
                    </a:cubicBezTo>
                    <a:lnTo>
                      <a:pt x="435917" y="190507"/>
                    </a:lnTo>
                    <a:cubicBezTo>
                      <a:pt x="435917" y="174725"/>
                      <a:pt x="423124" y="161932"/>
                      <a:pt x="407342" y="161932"/>
                    </a:cubicBezTo>
                    <a:lnTo>
                      <a:pt x="197792" y="161932"/>
                    </a:lnTo>
                    <a:cubicBezTo>
                      <a:pt x="182010" y="161932"/>
                      <a:pt x="169217" y="174725"/>
                      <a:pt x="169217" y="190507"/>
                    </a:cubicBezTo>
                    <a:lnTo>
                      <a:pt x="169217" y="238132"/>
                    </a:lnTo>
                    <a:cubicBezTo>
                      <a:pt x="169222" y="277463"/>
                      <a:pt x="186629" y="314776"/>
                      <a:pt x="216766" y="340050"/>
                    </a:cubicBezTo>
                    <a:lnTo>
                      <a:pt x="216766" y="371901"/>
                    </a:lnTo>
                    <a:cubicBezTo>
                      <a:pt x="216792" y="379642"/>
                      <a:pt x="212132" y="386630"/>
                      <a:pt x="204974" y="389580"/>
                    </a:cubicBezTo>
                    <a:close/>
                    <a:moveTo>
                      <a:pt x="188267" y="238132"/>
                    </a:moveTo>
                    <a:lnTo>
                      <a:pt x="188267" y="190507"/>
                    </a:lnTo>
                    <a:cubicBezTo>
                      <a:pt x="188267" y="185247"/>
                      <a:pt x="192531" y="180982"/>
                      <a:pt x="197792" y="180982"/>
                    </a:cubicBezTo>
                    <a:lnTo>
                      <a:pt x="407342" y="180982"/>
                    </a:lnTo>
                    <a:cubicBezTo>
                      <a:pt x="412602" y="180982"/>
                      <a:pt x="416867" y="185247"/>
                      <a:pt x="416867" y="190507"/>
                    </a:cubicBezTo>
                    <a:lnTo>
                      <a:pt x="416867" y="238132"/>
                    </a:lnTo>
                    <a:cubicBezTo>
                      <a:pt x="416867" y="301258"/>
                      <a:pt x="365693" y="352432"/>
                      <a:pt x="302567" y="352432"/>
                    </a:cubicBezTo>
                    <a:cubicBezTo>
                      <a:pt x="239441" y="352432"/>
                      <a:pt x="188267" y="301258"/>
                      <a:pt x="188267" y="238132"/>
                    </a:cubicBezTo>
                    <a:close/>
                    <a:moveTo>
                      <a:pt x="302567" y="428632"/>
                    </a:moveTo>
                    <a:cubicBezTo>
                      <a:pt x="269264" y="429399"/>
                      <a:pt x="236184" y="423006"/>
                      <a:pt x="205564" y="409887"/>
                    </a:cubicBezTo>
                    <a:lnTo>
                      <a:pt x="212232" y="407163"/>
                    </a:lnTo>
                    <a:cubicBezTo>
                      <a:pt x="226555" y="401330"/>
                      <a:pt x="235913" y="387396"/>
                      <a:pt x="235892" y="371930"/>
                    </a:cubicBezTo>
                    <a:lnTo>
                      <a:pt x="235892" y="353385"/>
                    </a:lnTo>
                    <a:cubicBezTo>
                      <a:pt x="277075" y="377460"/>
                      <a:pt x="328034" y="377486"/>
                      <a:pt x="369242" y="353451"/>
                    </a:cubicBezTo>
                    <a:lnTo>
                      <a:pt x="369242" y="371930"/>
                    </a:lnTo>
                    <a:cubicBezTo>
                      <a:pt x="369214" y="387392"/>
                      <a:pt x="378559" y="401328"/>
                      <a:pt x="392873" y="407172"/>
                    </a:cubicBezTo>
                    <a:lnTo>
                      <a:pt x="399541" y="409906"/>
                    </a:lnTo>
                    <a:cubicBezTo>
                      <a:pt x="368929" y="423018"/>
                      <a:pt x="335860" y="429405"/>
                      <a:pt x="302567" y="42863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F7054E0-BC7E-2296-D3D8-935751C7BA68}"/>
                  </a:ext>
                </a:extLst>
              </p:cNvPr>
              <p:cNvSpPr/>
              <p:nvPr/>
            </p:nvSpPr>
            <p:spPr>
              <a:xfrm>
                <a:off x="8605896" y="3562349"/>
                <a:ext cx="552450" cy="304800"/>
              </a:xfrm>
              <a:custGeom>
                <a:avLst/>
                <a:gdLst>
                  <a:gd name="connsiteX0" fmla="*/ 485775 w 552450"/>
                  <a:gd name="connsiteY0" fmla="*/ 33719 h 304800"/>
                  <a:gd name="connsiteX1" fmla="*/ 451866 w 552450"/>
                  <a:gd name="connsiteY1" fmla="*/ 0 h 304800"/>
                  <a:gd name="connsiteX2" fmla="*/ 451809 w 552450"/>
                  <a:gd name="connsiteY2" fmla="*/ 0 h 304800"/>
                  <a:gd name="connsiteX3" fmla="*/ 100432 w 552450"/>
                  <a:gd name="connsiteY3" fmla="*/ 0 h 304800"/>
                  <a:gd name="connsiteX4" fmla="*/ 66675 w 552450"/>
                  <a:gd name="connsiteY4" fmla="*/ 33719 h 304800"/>
                  <a:gd name="connsiteX5" fmla="*/ 66675 w 552450"/>
                  <a:gd name="connsiteY5" fmla="*/ 249460 h 304800"/>
                  <a:gd name="connsiteX6" fmla="*/ 0 w 552450"/>
                  <a:gd name="connsiteY6" fmla="*/ 249460 h 304800"/>
                  <a:gd name="connsiteX7" fmla="*/ 0 w 552450"/>
                  <a:gd name="connsiteY7" fmla="*/ 271120 h 304800"/>
                  <a:gd name="connsiteX8" fmla="*/ 33757 w 552450"/>
                  <a:gd name="connsiteY8" fmla="*/ 304800 h 304800"/>
                  <a:gd name="connsiteX9" fmla="*/ 518808 w 552450"/>
                  <a:gd name="connsiteY9" fmla="*/ 304800 h 304800"/>
                  <a:gd name="connsiteX10" fmla="*/ 552450 w 552450"/>
                  <a:gd name="connsiteY10" fmla="*/ 271082 h 304800"/>
                  <a:gd name="connsiteX11" fmla="*/ 552450 w 552450"/>
                  <a:gd name="connsiteY11" fmla="*/ 249460 h 304800"/>
                  <a:gd name="connsiteX12" fmla="*/ 485775 w 552450"/>
                  <a:gd name="connsiteY12" fmla="*/ 249460 h 304800"/>
                  <a:gd name="connsiteX13" fmla="*/ 533400 w 552450"/>
                  <a:gd name="connsiteY13" fmla="*/ 268510 h 304800"/>
                  <a:gd name="connsiteX14" fmla="*/ 533400 w 552450"/>
                  <a:gd name="connsiteY14" fmla="*/ 271044 h 304800"/>
                  <a:gd name="connsiteX15" fmla="*/ 518770 w 552450"/>
                  <a:gd name="connsiteY15" fmla="*/ 285750 h 304800"/>
                  <a:gd name="connsiteX16" fmla="*/ 33795 w 552450"/>
                  <a:gd name="connsiteY16" fmla="*/ 285750 h 304800"/>
                  <a:gd name="connsiteX17" fmla="*/ 19050 w 552450"/>
                  <a:gd name="connsiteY17" fmla="*/ 271082 h 304800"/>
                  <a:gd name="connsiteX18" fmla="*/ 19050 w 552450"/>
                  <a:gd name="connsiteY18" fmla="*/ 268510 h 304800"/>
                  <a:gd name="connsiteX19" fmla="*/ 85725 w 552450"/>
                  <a:gd name="connsiteY19" fmla="*/ 268510 h 304800"/>
                  <a:gd name="connsiteX20" fmla="*/ 85725 w 552450"/>
                  <a:gd name="connsiteY20" fmla="*/ 33719 h 304800"/>
                  <a:gd name="connsiteX21" fmla="*/ 100432 w 552450"/>
                  <a:gd name="connsiteY21" fmla="*/ 19050 h 304800"/>
                  <a:gd name="connsiteX22" fmla="*/ 452095 w 552450"/>
                  <a:gd name="connsiteY22" fmla="*/ 19050 h 304800"/>
                  <a:gd name="connsiteX23" fmla="*/ 466725 w 552450"/>
                  <a:gd name="connsiteY23" fmla="*/ 33719 h 304800"/>
                  <a:gd name="connsiteX24" fmla="*/ 466725 w 552450"/>
                  <a:gd name="connsiteY24" fmla="*/ 26851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52450" h="304800">
                    <a:moveTo>
                      <a:pt x="485775" y="33719"/>
                    </a:moveTo>
                    <a:cubicBezTo>
                      <a:pt x="485723" y="15044"/>
                      <a:pt x="470542" y="-52"/>
                      <a:pt x="451866" y="0"/>
                    </a:cubicBezTo>
                    <a:cubicBezTo>
                      <a:pt x="451847" y="0"/>
                      <a:pt x="451828" y="0"/>
                      <a:pt x="451809" y="0"/>
                    </a:cubicBezTo>
                    <a:lnTo>
                      <a:pt x="100432" y="0"/>
                    </a:lnTo>
                    <a:cubicBezTo>
                      <a:pt x="81804" y="0"/>
                      <a:pt x="66696" y="15091"/>
                      <a:pt x="66675" y="33719"/>
                    </a:cubicBezTo>
                    <a:lnTo>
                      <a:pt x="66675" y="249460"/>
                    </a:lnTo>
                    <a:lnTo>
                      <a:pt x="0" y="249460"/>
                    </a:lnTo>
                    <a:lnTo>
                      <a:pt x="0" y="271120"/>
                    </a:lnTo>
                    <a:cubicBezTo>
                      <a:pt x="125" y="289698"/>
                      <a:pt x="15177" y="304717"/>
                      <a:pt x="33757" y="304800"/>
                    </a:cubicBezTo>
                    <a:lnTo>
                      <a:pt x="518808" y="304800"/>
                    </a:lnTo>
                    <a:cubicBezTo>
                      <a:pt x="537357" y="304654"/>
                      <a:pt x="552346" y="289631"/>
                      <a:pt x="552450" y="271082"/>
                    </a:cubicBezTo>
                    <a:lnTo>
                      <a:pt x="552450" y="249460"/>
                    </a:lnTo>
                    <a:lnTo>
                      <a:pt x="485775" y="249460"/>
                    </a:lnTo>
                    <a:close/>
                    <a:moveTo>
                      <a:pt x="533400" y="268510"/>
                    </a:moveTo>
                    <a:lnTo>
                      <a:pt x="533400" y="271044"/>
                    </a:lnTo>
                    <a:cubicBezTo>
                      <a:pt x="533349" y="279115"/>
                      <a:pt x="526840" y="285657"/>
                      <a:pt x="518770" y="285750"/>
                    </a:cubicBezTo>
                    <a:lnTo>
                      <a:pt x="33795" y="285750"/>
                    </a:lnTo>
                    <a:cubicBezTo>
                      <a:pt x="25692" y="285724"/>
                      <a:pt x="19118" y="279185"/>
                      <a:pt x="19050" y="271082"/>
                    </a:cubicBezTo>
                    <a:lnTo>
                      <a:pt x="19050" y="268510"/>
                    </a:lnTo>
                    <a:lnTo>
                      <a:pt x="85725" y="268510"/>
                    </a:lnTo>
                    <a:lnTo>
                      <a:pt x="85725" y="33719"/>
                    </a:lnTo>
                    <a:cubicBezTo>
                      <a:pt x="85735" y="25607"/>
                      <a:pt x="92320" y="19040"/>
                      <a:pt x="100432" y="19050"/>
                    </a:cubicBezTo>
                    <a:lnTo>
                      <a:pt x="452095" y="19050"/>
                    </a:lnTo>
                    <a:cubicBezTo>
                      <a:pt x="460177" y="19082"/>
                      <a:pt x="466715" y="25637"/>
                      <a:pt x="466725" y="33719"/>
                    </a:cubicBezTo>
                    <a:lnTo>
                      <a:pt x="466725" y="26851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3FB1B63-4AEE-E4BE-AEF1-336134441801}"/>
              </a:ext>
            </a:extLst>
          </p:cNvPr>
          <p:cNvGrpSpPr/>
          <p:nvPr/>
        </p:nvGrpSpPr>
        <p:grpSpPr>
          <a:xfrm>
            <a:off x="9306930" y="1351794"/>
            <a:ext cx="1275771" cy="1910523"/>
            <a:chOff x="7989250" y="710604"/>
            <a:chExt cx="1395407" cy="220629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7864AAA-B6B4-CF8F-B12B-7C12922BBDE5}"/>
                </a:ext>
              </a:extLst>
            </p:cNvPr>
            <p:cNvGrpSpPr/>
            <p:nvPr/>
          </p:nvGrpSpPr>
          <p:grpSpPr>
            <a:xfrm>
              <a:off x="7989250" y="710604"/>
              <a:ext cx="1395407" cy="1395407"/>
              <a:chOff x="8581039" y="801020"/>
              <a:chExt cx="1395407" cy="1395407"/>
            </a:xfrm>
            <a:effectLst>
              <a:glow>
                <a:srgbClr val="C00000">
                  <a:alpha val="60000"/>
                </a:srgbClr>
              </a:glow>
            </a:effectLst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AC371EED-B1D5-C7CD-E8FF-E70130BD090B}"/>
                  </a:ext>
                </a:extLst>
              </p:cNvPr>
              <p:cNvGrpSpPr/>
              <p:nvPr/>
            </p:nvGrpSpPr>
            <p:grpSpPr>
              <a:xfrm>
                <a:off x="8581039" y="801020"/>
                <a:ext cx="1395407" cy="1395407"/>
                <a:chOff x="8581039" y="801020"/>
                <a:chExt cx="1395407" cy="1395407"/>
              </a:xfrm>
            </p:grpSpPr>
            <p:pic>
              <p:nvPicPr>
                <p:cNvPr id="25" name="Graphic 13" descr="Email with solid fill">
                  <a:extLst>
                    <a:ext uri="{FF2B5EF4-FFF2-40B4-BE49-F238E27FC236}">
                      <a16:creationId xmlns:a16="http://schemas.microsoft.com/office/drawing/2014/main" id="{1F8B6D8F-6452-C44E-D95A-1BA4CAFF17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81039" y="801020"/>
                  <a:ext cx="1395407" cy="1395407"/>
                </a:xfrm>
                <a:prstGeom prst="rect">
                  <a:avLst/>
                </a:prstGeom>
              </p:spPr>
            </p:pic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E431D231-23F6-4C3B-D55C-1B83C3EE597A}"/>
                    </a:ext>
                  </a:extLst>
                </p:cNvPr>
                <p:cNvSpPr/>
                <p:nvPr/>
              </p:nvSpPr>
              <p:spPr>
                <a:xfrm>
                  <a:off x="9028670" y="1136822"/>
                  <a:ext cx="477795" cy="43660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pic>
            <p:nvPicPr>
              <p:cNvPr id="24" name="Graphic 12" descr="Fishing with solid fill">
                <a:extLst>
                  <a:ext uri="{FF2B5EF4-FFF2-40B4-BE49-F238E27FC236}">
                    <a16:creationId xmlns:a16="http://schemas.microsoft.com/office/drawing/2014/main" id="{1B8D6571-1CC1-9C65-58FD-FCCBEF1579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007958" y="1136822"/>
                <a:ext cx="578598" cy="578598"/>
              </a:xfrm>
              <a:prstGeom prst="rect">
                <a:avLst/>
              </a:prstGeom>
            </p:spPr>
          </p:pic>
        </p:grpSp>
        <p:pic>
          <p:nvPicPr>
            <p:cNvPr id="22" name="Graphic 10" descr="Sort with solid fill">
              <a:extLst>
                <a:ext uri="{FF2B5EF4-FFF2-40B4-BE49-F238E27FC236}">
                  <a16:creationId xmlns:a16="http://schemas.microsoft.com/office/drawing/2014/main" id="{E7082F15-017B-6966-E266-119F98E63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279130" y="2250487"/>
              <a:ext cx="666408" cy="666408"/>
            </a:xfrm>
            <a:prstGeom prst="rect">
              <a:avLst/>
            </a:prstGeom>
            <a:effectLst>
              <a:glow rad="63500">
                <a:srgbClr val="C00000">
                  <a:alpha val="6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4E1DDE7-1780-ECED-04FD-C772F61472AA}"/>
              </a:ext>
            </a:extLst>
          </p:cNvPr>
          <p:cNvGrpSpPr/>
          <p:nvPr/>
        </p:nvGrpSpPr>
        <p:grpSpPr>
          <a:xfrm>
            <a:off x="9287381" y="4484073"/>
            <a:ext cx="1461918" cy="1799652"/>
            <a:chOff x="7887449" y="4237922"/>
            <a:chExt cx="1599011" cy="2078255"/>
          </a:xfrm>
        </p:grpSpPr>
        <p:pic>
          <p:nvPicPr>
            <p:cNvPr id="15" name="Graphic 16" descr="Sort with solid fill">
              <a:extLst>
                <a:ext uri="{FF2B5EF4-FFF2-40B4-BE49-F238E27FC236}">
                  <a16:creationId xmlns:a16="http://schemas.microsoft.com/office/drawing/2014/main" id="{919DE095-F69E-4D3A-AB16-57001A318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303630" y="4237922"/>
              <a:ext cx="666408" cy="666408"/>
            </a:xfrm>
            <a:prstGeom prst="rect">
              <a:avLst/>
            </a:prstGeom>
            <a:effectLst>
              <a:glow rad="63500">
                <a:srgbClr val="C00000">
                  <a:alpha val="6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841F2E9-CBB0-05A3-5893-FAD903BB8C45}"/>
                </a:ext>
              </a:extLst>
            </p:cNvPr>
            <p:cNvGrpSpPr/>
            <p:nvPr/>
          </p:nvGrpSpPr>
          <p:grpSpPr>
            <a:xfrm>
              <a:off x="7887449" y="4717166"/>
              <a:ext cx="1599011" cy="1599011"/>
              <a:chOff x="8497751" y="4545214"/>
              <a:chExt cx="1599011" cy="1599011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2AD4E40-0596-5916-AE5F-A0FC8E54B034}"/>
                  </a:ext>
                </a:extLst>
              </p:cNvPr>
              <p:cNvGrpSpPr/>
              <p:nvPr/>
            </p:nvGrpSpPr>
            <p:grpSpPr>
              <a:xfrm>
                <a:off x="8497751" y="4545214"/>
                <a:ext cx="1599011" cy="1599011"/>
                <a:chOff x="8497751" y="4545214"/>
                <a:chExt cx="1599011" cy="1599011"/>
              </a:xfrm>
            </p:grpSpPr>
            <p:pic>
              <p:nvPicPr>
                <p:cNvPr id="19" name="Graphic 20" descr="Internet with solid fill">
                  <a:extLst>
                    <a:ext uri="{FF2B5EF4-FFF2-40B4-BE49-F238E27FC236}">
                      <a16:creationId xmlns:a16="http://schemas.microsoft.com/office/drawing/2014/main" id="{A5191930-0FED-E0E9-6D0D-40CC81A607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97751" y="4545214"/>
                  <a:ext cx="1599011" cy="1599011"/>
                </a:xfrm>
                <a:prstGeom prst="rect">
                  <a:avLst/>
                </a:prstGeom>
              </p:spPr>
            </p:pic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D7E35F54-0556-F4FA-6BD7-D527770983D4}"/>
                    </a:ext>
                  </a:extLst>
                </p:cNvPr>
                <p:cNvSpPr/>
                <p:nvPr/>
              </p:nvSpPr>
              <p:spPr>
                <a:xfrm>
                  <a:off x="8945538" y="5030621"/>
                  <a:ext cx="752939" cy="4849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pic>
            <p:nvPicPr>
              <p:cNvPr id="18" name="Graphic 19" descr="Immunity outline">
                <a:extLst>
                  <a:ext uri="{FF2B5EF4-FFF2-40B4-BE49-F238E27FC236}">
                    <a16:creationId xmlns:a16="http://schemas.microsoft.com/office/drawing/2014/main" id="{4D11E4F0-2D77-4D3D-0F45-8E8575A2A6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045337" y="5002492"/>
                <a:ext cx="541219" cy="54121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4B3E61D-A260-318E-FE92-BC973F15A752}"/>
              </a:ext>
            </a:extLst>
          </p:cNvPr>
          <p:cNvGrpSpPr/>
          <p:nvPr/>
        </p:nvGrpSpPr>
        <p:grpSpPr>
          <a:xfrm>
            <a:off x="10559290" y="3005078"/>
            <a:ext cx="1681885" cy="1389372"/>
            <a:chOff x="9641836" y="3960626"/>
            <a:chExt cx="2686942" cy="1450049"/>
          </a:xfrm>
        </p:grpSpPr>
        <p:pic>
          <p:nvPicPr>
            <p:cNvPr id="11" name="Graphic 23" descr="Sort with solid fill">
              <a:extLst>
                <a:ext uri="{FF2B5EF4-FFF2-40B4-BE49-F238E27FC236}">
                  <a16:creationId xmlns:a16="http://schemas.microsoft.com/office/drawing/2014/main" id="{2F42B4E3-88C5-11F1-37C6-14F1DCC24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5400000">
              <a:off x="9641837" y="4482270"/>
              <a:ext cx="666408" cy="666409"/>
            </a:xfrm>
            <a:prstGeom prst="rect">
              <a:avLst/>
            </a:prstGeom>
            <a:effectLst>
              <a:glow rad="63500">
                <a:srgbClr val="C00000">
                  <a:alpha val="6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9DB1181-7E96-3E0B-53A3-24F4513B509C}"/>
                </a:ext>
              </a:extLst>
            </p:cNvPr>
            <p:cNvGrpSpPr/>
            <p:nvPr/>
          </p:nvGrpSpPr>
          <p:grpSpPr>
            <a:xfrm>
              <a:off x="10468391" y="3960626"/>
              <a:ext cx="1860387" cy="1450049"/>
              <a:chOff x="10468391" y="3960626"/>
              <a:chExt cx="1860387" cy="1450049"/>
            </a:xfrm>
          </p:grpSpPr>
          <p:pic>
            <p:nvPicPr>
              <p:cNvPr id="13" name="Graphic 25" descr="Internet Of Things outline">
                <a:extLst>
                  <a:ext uri="{FF2B5EF4-FFF2-40B4-BE49-F238E27FC236}">
                    <a16:creationId xmlns:a16="http://schemas.microsoft.com/office/drawing/2014/main" id="{1D44DC99-B8DE-CC1A-7369-71BC153892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0527308" y="3960626"/>
                <a:ext cx="1801470" cy="1450049"/>
              </a:xfrm>
              <a:prstGeom prst="rect">
                <a:avLst/>
              </a:prstGeom>
            </p:spPr>
          </p:pic>
          <p:pic>
            <p:nvPicPr>
              <p:cNvPr id="14" name="Graphic 26" descr="Germ with solid fill">
                <a:extLst>
                  <a:ext uri="{FF2B5EF4-FFF2-40B4-BE49-F238E27FC236}">
                    <a16:creationId xmlns:a16="http://schemas.microsoft.com/office/drawing/2014/main" id="{FBDD81C2-8657-41CC-6E22-EE888C012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0468391" y="4271917"/>
                <a:ext cx="885472" cy="672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289661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F4D74-7087-78DF-1D13-FFF0726B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/>
              <a:t>Phishing</a:t>
            </a:r>
            <a:r>
              <a:rPr lang="en-US" b="1" u="sng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4EEF7-C7E4-E329-78B8-E5E6A7180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4545904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/>
              <a:t>One of the most common and popular forms of cyber threats</a:t>
            </a:r>
          </a:p>
          <a:p>
            <a:endParaRPr lang="en-US" sz="3200" dirty="0"/>
          </a:p>
          <a:p>
            <a:r>
              <a:rPr lang="en-US" sz="3200" dirty="0"/>
              <a:t>Well known but if you receive a phish</a:t>
            </a:r>
          </a:p>
          <a:p>
            <a:pPr lvl="1"/>
            <a:r>
              <a:rPr lang="en-US" sz="3200" dirty="0"/>
              <a:t>Bypassed security mechanics in a business</a:t>
            </a:r>
          </a:p>
          <a:p>
            <a:pPr lvl="1"/>
            <a:r>
              <a:rPr lang="en-US" sz="3200" dirty="0"/>
              <a:t>You are THE last stop to potentially introducing a risk </a:t>
            </a:r>
          </a:p>
          <a:p>
            <a:pPr marL="457200" lvl="1" indent="0">
              <a:buNone/>
            </a:pPr>
            <a:endParaRPr lang="en-US" sz="3200" dirty="0"/>
          </a:p>
          <a:p>
            <a:r>
              <a:rPr lang="en-US" sz="3200" dirty="0"/>
              <a:t>Goal is to use social engineering techniques to introduce threats</a:t>
            </a:r>
          </a:p>
          <a:p>
            <a:pPr lvl="1"/>
            <a:r>
              <a:rPr lang="en-US" sz="3200" dirty="0"/>
              <a:t>Backdoor communication</a:t>
            </a:r>
          </a:p>
          <a:p>
            <a:pPr lvl="1"/>
            <a:r>
              <a:rPr lang="en-US" sz="3200" dirty="0"/>
              <a:t>Ransomware</a:t>
            </a:r>
          </a:p>
          <a:p>
            <a:pPr lvl="1"/>
            <a:r>
              <a:rPr lang="en-US" sz="3200" dirty="0"/>
              <a:t>Other unwanted activity</a:t>
            </a:r>
          </a:p>
          <a:p>
            <a:pPr lvl="1"/>
            <a:endParaRPr lang="en-US" sz="1300" dirty="0"/>
          </a:p>
          <a:p>
            <a:endParaRPr lang="en-US" sz="1300" dirty="0"/>
          </a:p>
          <a:p>
            <a:pPr lvl="1"/>
            <a:endParaRPr lang="en-US" sz="1300" dirty="0"/>
          </a:p>
          <a:p>
            <a:endParaRPr lang="en-US" sz="13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D053BF-0140-75AD-8179-558EEA322C9C}"/>
              </a:ext>
            </a:extLst>
          </p:cNvPr>
          <p:cNvGrpSpPr/>
          <p:nvPr/>
        </p:nvGrpSpPr>
        <p:grpSpPr>
          <a:xfrm>
            <a:off x="0" y="0"/>
            <a:ext cx="561976" cy="6858000"/>
            <a:chOff x="0" y="0"/>
            <a:chExt cx="561976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CC390B-D2E7-BE51-2E82-9EDE966D11BE}"/>
                </a:ext>
              </a:extLst>
            </p:cNvPr>
            <p:cNvSpPr/>
            <p:nvPr/>
          </p:nvSpPr>
          <p:spPr>
            <a:xfrm>
              <a:off x="0" y="0"/>
              <a:ext cx="561975" cy="6858000"/>
            </a:xfrm>
            <a:prstGeom prst="rect">
              <a:avLst/>
            </a:prstGeom>
            <a:gradFill flip="none" rotWithShape="1">
              <a:gsLst>
                <a:gs pos="26000">
                  <a:srgbClr val="848BA1"/>
                </a:gs>
                <a:gs pos="69000">
                  <a:schemeClr val="bg1"/>
                </a:gs>
                <a:gs pos="46000">
                  <a:schemeClr val="accent1">
                    <a:lumMod val="5000"/>
                    <a:lumOff val="95000"/>
                  </a:schemeClr>
                </a:gs>
                <a:gs pos="86000">
                  <a:srgbClr val="2B479E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00C72DB-44CF-4B6D-596D-9D8E4EB81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26" y="3680408"/>
              <a:ext cx="552450" cy="535538"/>
            </a:xfrm>
            <a:prstGeom prst="rect">
              <a:avLst/>
            </a:prstGeom>
          </p:spPr>
        </p:pic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3FC5283F-6A67-43BF-341E-F04D8EABAB30}"/>
              </a:ext>
            </a:extLst>
          </p:cNvPr>
          <p:cNvSpPr/>
          <p:nvPr/>
        </p:nvSpPr>
        <p:spPr>
          <a:xfrm>
            <a:off x="786064" y="4700782"/>
            <a:ext cx="778042" cy="737492"/>
          </a:xfrm>
          <a:prstGeom prst="ellipse">
            <a:avLst/>
          </a:prstGeom>
          <a:solidFill>
            <a:srgbClr val="2B479E"/>
          </a:solidFill>
          <a:ln>
            <a:solidFill>
              <a:srgbClr val="848BA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21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85F67-82E5-46E0-8AC4-D78E851F2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Hershey’s Chocolate Breach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150B1-8F6C-1FAD-E92C-D6BE43FB4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September 3rd, Hershey’s employee received a phishing email</a:t>
            </a:r>
          </a:p>
          <a:p>
            <a:endParaRPr lang="en-US" dirty="0"/>
          </a:p>
          <a:p>
            <a:r>
              <a:rPr lang="en-US" dirty="0"/>
              <a:t>Employee clicked on the email</a:t>
            </a:r>
          </a:p>
          <a:p>
            <a:pPr lvl="1"/>
            <a:r>
              <a:rPr lang="en-US" dirty="0"/>
              <a:t>Threat actor reported to live in the environment for 2 days</a:t>
            </a:r>
          </a:p>
          <a:p>
            <a:pPr lvl="1"/>
            <a:r>
              <a:rPr lang="en-US" dirty="0"/>
              <a:t>Hershey stated over 2k+ individuals were impacted by the breach</a:t>
            </a:r>
          </a:p>
          <a:p>
            <a:pPr lvl="1"/>
            <a:r>
              <a:rPr lang="en-US" dirty="0"/>
              <a:t>Personal information and financial accounts were compromised</a:t>
            </a:r>
          </a:p>
          <a:p>
            <a:pPr lvl="1"/>
            <a:r>
              <a:rPr lang="en-US" dirty="0"/>
              <a:t>Altering company recipes </a:t>
            </a:r>
          </a:p>
          <a:p>
            <a:pPr lvl="1"/>
            <a:endParaRPr lang="en-US" dirty="0"/>
          </a:p>
          <a:p>
            <a:r>
              <a:rPr lang="en-US" dirty="0"/>
              <a:t>Containment and remediation </a:t>
            </a:r>
          </a:p>
          <a:p>
            <a:pPr lvl="1"/>
            <a:r>
              <a:rPr lang="en-US" dirty="0"/>
              <a:t>All user accounts had new logins</a:t>
            </a:r>
          </a:p>
          <a:p>
            <a:pPr lvl="1"/>
            <a:r>
              <a:rPr lang="en-US" dirty="0"/>
              <a:t>Hershey spent over $1 million in third-party cyber services and restoration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166DD2-E9AE-BEFF-7D1E-0D54E8EAC2D2}"/>
              </a:ext>
            </a:extLst>
          </p:cNvPr>
          <p:cNvGrpSpPr/>
          <p:nvPr/>
        </p:nvGrpSpPr>
        <p:grpSpPr>
          <a:xfrm>
            <a:off x="0" y="0"/>
            <a:ext cx="561976" cy="6858000"/>
            <a:chOff x="0" y="0"/>
            <a:chExt cx="561976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2D7C44-186C-95E0-B730-970542124956}"/>
                </a:ext>
              </a:extLst>
            </p:cNvPr>
            <p:cNvSpPr/>
            <p:nvPr/>
          </p:nvSpPr>
          <p:spPr>
            <a:xfrm>
              <a:off x="0" y="0"/>
              <a:ext cx="561975" cy="6858000"/>
            </a:xfrm>
            <a:prstGeom prst="rect">
              <a:avLst/>
            </a:prstGeom>
            <a:gradFill flip="none" rotWithShape="1">
              <a:gsLst>
                <a:gs pos="26000">
                  <a:srgbClr val="848BA1"/>
                </a:gs>
                <a:gs pos="69000">
                  <a:schemeClr val="bg1"/>
                </a:gs>
                <a:gs pos="46000">
                  <a:schemeClr val="accent1">
                    <a:lumMod val="5000"/>
                    <a:lumOff val="95000"/>
                  </a:schemeClr>
                </a:gs>
                <a:gs pos="86000">
                  <a:srgbClr val="2B479E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4E68A4-AF79-B7CE-F1C0-B260CCB86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26" y="3680408"/>
              <a:ext cx="552450" cy="535538"/>
            </a:xfrm>
            <a:prstGeom prst="rect">
              <a:avLst/>
            </a:prstGeom>
          </p:spPr>
        </p:pic>
      </p:grpSp>
      <p:pic>
        <p:nvPicPr>
          <p:cNvPr id="8" name="Picture 7" descr="A sign with a red ribbon&#10;&#10;Description automatically generated">
            <a:extLst>
              <a:ext uri="{FF2B5EF4-FFF2-40B4-BE49-F238E27FC236}">
                <a16:creationId xmlns:a16="http://schemas.microsoft.com/office/drawing/2014/main" id="{16CE9319-6C52-BA99-8D7A-6DC4A0168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689393" y="5985"/>
            <a:ext cx="2264037" cy="145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33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E9D0F4A-8341-49BC-A60D-36C9744058D0}"/>
              </a:ext>
            </a:extLst>
          </p:cNvPr>
          <p:cNvSpPr/>
          <p:nvPr/>
        </p:nvSpPr>
        <p:spPr>
          <a:xfrm>
            <a:off x="986589" y="1748589"/>
            <a:ext cx="5109411" cy="42030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F44AEA-2A14-0408-C05C-0761C75B0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Defending Against Phishing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ECC95DB-9FEC-78B5-B5D3-AE031901A73B}"/>
              </a:ext>
            </a:extLst>
          </p:cNvPr>
          <p:cNvGrpSpPr/>
          <p:nvPr/>
        </p:nvGrpSpPr>
        <p:grpSpPr>
          <a:xfrm>
            <a:off x="0" y="0"/>
            <a:ext cx="561976" cy="6858000"/>
            <a:chOff x="0" y="0"/>
            <a:chExt cx="561976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661A78-DE68-1CA5-F7AA-739D83800097}"/>
                </a:ext>
              </a:extLst>
            </p:cNvPr>
            <p:cNvSpPr/>
            <p:nvPr/>
          </p:nvSpPr>
          <p:spPr>
            <a:xfrm>
              <a:off x="0" y="0"/>
              <a:ext cx="561975" cy="6858000"/>
            </a:xfrm>
            <a:prstGeom prst="rect">
              <a:avLst/>
            </a:prstGeom>
            <a:gradFill flip="none" rotWithShape="1">
              <a:gsLst>
                <a:gs pos="26000">
                  <a:srgbClr val="848BA1"/>
                </a:gs>
                <a:gs pos="69000">
                  <a:schemeClr val="bg1"/>
                </a:gs>
                <a:gs pos="46000">
                  <a:schemeClr val="accent1">
                    <a:lumMod val="5000"/>
                    <a:lumOff val="95000"/>
                  </a:schemeClr>
                </a:gs>
                <a:gs pos="86000">
                  <a:srgbClr val="2B479E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18D45F-B1D7-5D20-F31C-3C569B497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26" y="3680408"/>
              <a:ext cx="552450" cy="535538"/>
            </a:xfrm>
            <a:prstGeom prst="rect">
              <a:avLst/>
            </a:prstGeom>
          </p:spPr>
        </p:pic>
      </p:grpSp>
      <p:pic>
        <p:nvPicPr>
          <p:cNvPr id="18" name="Content Placeholder 17" descr="A screenshot of a email&#10;&#10;Description automatically generated">
            <a:extLst>
              <a:ext uri="{FF2B5EF4-FFF2-40B4-BE49-F238E27FC236}">
                <a16:creationId xmlns:a16="http://schemas.microsoft.com/office/drawing/2014/main" id="{6C4C0189-BACA-3466-A802-87F347FE70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61361" y="2460275"/>
            <a:ext cx="4934639" cy="3210373"/>
          </a:xfr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DBCBB08-B745-F42C-C22D-6D6D3BD232E0}"/>
              </a:ext>
            </a:extLst>
          </p:cNvPr>
          <p:cNvSpPr txBox="1"/>
          <p:nvPr/>
        </p:nvSpPr>
        <p:spPr>
          <a:xfrm>
            <a:off x="1161360" y="1866581"/>
            <a:ext cx="3256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tos Display" panose="020B0004020202020204" pitchFamily="34" charset="0"/>
              </a:rPr>
              <a:t>To:        @gmail.com</a:t>
            </a:r>
          </a:p>
          <a:p>
            <a:r>
              <a:rPr lang="en-US" dirty="0">
                <a:latin typeface="Aptos Display" panose="020B0004020202020204" pitchFamily="34" charset="0"/>
              </a:rPr>
              <a:t>From: dwsoq@sales.force.com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E67969-19E6-A892-FF8A-130632308E11}"/>
              </a:ext>
            </a:extLst>
          </p:cNvPr>
          <p:cNvSpPr txBox="1"/>
          <p:nvPr/>
        </p:nvSpPr>
        <p:spPr>
          <a:xfrm>
            <a:off x="7082589" y="1748589"/>
            <a:ext cx="44035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Unexpected 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Generic greeting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Email context does not make sense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Suspicious link when </a:t>
            </a:r>
            <a:r>
              <a:rPr lang="en-US" sz="2400" u="sng" dirty="0"/>
              <a:t>hovering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Generic closing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3B82F6-5CB8-D3F7-5457-C9E0586C897C}"/>
              </a:ext>
            </a:extLst>
          </p:cNvPr>
          <p:cNvSpPr/>
          <p:nvPr/>
        </p:nvSpPr>
        <p:spPr>
          <a:xfrm>
            <a:off x="7082589" y="1818453"/>
            <a:ext cx="2743200" cy="371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36CA91A-1B6E-88C3-22DB-9E87830CEBEC}"/>
              </a:ext>
            </a:extLst>
          </p:cNvPr>
          <p:cNvCxnSpPr/>
          <p:nvPr/>
        </p:nvCxnSpPr>
        <p:spPr>
          <a:xfrm flipH="1">
            <a:off x="4331368" y="2085474"/>
            <a:ext cx="2558716" cy="2646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F1A2B60-BE6A-5B6D-0351-723572FA6FEA}"/>
              </a:ext>
            </a:extLst>
          </p:cNvPr>
          <p:cNvCxnSpPr>
            <a:cxnSpLocks/>
          </p:cNvCxnSpPr>
          <p:nvPr/>
        </p:nvCxnSpPr>
        <p:spPr>
          <a:xfrm flipH="1">
            <a:off x="1865376" y="2783440"/>
            <a:ext cx="5217213" cy="10666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0F10B62-E2C9-3B57-2133-6336EFA0EF60}"/>
              </a:ext>
            </a:extLst>
          </p:cNvPr>
          <p:cNvSpPr/>
          <p:nvPr/>
        </p:nvSpPr>
        <p:spPr>
          <a:xfrm>
            <a:off x="7082588" y="2512912"/>
            <a:ext cx="2939235" cy="4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5FD04BD-2CBA-A7EA-8E95-3C4961B192A2}"/>
              </a:ext>
            </a:extLst>
          </p:cNvPr>
          <p:cNvCxnSpPr>
            <a:cxnSpLocks/>
          </p:cNvCxnSpPr>
          <p:nvPr/>
        </p:nvCxnSpPr>
        <p:spPr>
          <a:xfrm flipH="1">
            <a:off x="4892040" y="3529584"/>
            <a:ext cx="2190547" cy="4729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099282F9-89D3-660B-1341-734163A7E259}"/>
              </a:ext>
            </a:extLst>
          </p:cNvPr>
          <p:cNvSpPr/>
          <p:nvPr/>
        </p:nvSpPr>
        <p:spPr>
          <a:xfrm>
            <a:off x="7082588" y="3235287"/>
            <a:ext cx="4122823" cy="767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EB86BCA-5F68-BD3E-B9FA-940183BD5B17}"/>
              </a:ext>
            </a:extLst>
          </p:cNvPr>
          <p:cNvCxnSpPr>
            <a:cxnSpLocks/>
          </p:cNvCxnSpPr>
          <p:nvPr/>
        </p:nvCxnSpPr>
        <p:spPr>
          <a:xfrm flipH="1">
            <a:off x="2450592" y="4523916"/>
            <a:ext cx="4631994" cy="361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452765F7-C00C-A427-DB93-814FC712BDA3}"/>
              </a:ext>
            </a:extLst>
          </p:cNvPr>
          <p:cNvSpPr/>
          <p:nvPr/>
        </p:nvSpPr>
        <p:spPr>
          <a:xfrm>
            <a:off x="7196328" y="4379976"/>
            <a:ext cx="4298961" cy="505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F827658-2637-4E43-FC05-26AE8A4C2D09}"/>
              </a:ext>
            </a:extLst>
          </p:cNvPr>
          <p:cNvCxnSpPr>
            <a:cxnSpLocks/>
          </p:cNvCxnSpPr>
          <p:nvPr/>
        </p:nvCxnSpPr>
        <p:spPr>
          <a:xfrm flipH="1">
            <a:off x="4160520" y="5285232"/>
            <a:ext cx="2912926" cy="2490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3EA5A043-23B6-57C1-9E2A-22746247342E}"/>
              </a:ext>
            </a:extLst>
          </p:cNvPr>
          <p:cNvSpPr/>
          <p:nvPr/>
        </p:nvSpPr>
        <p:spPr>
          <a:xfrm>
            <a:off x="7134886" y="5086711"/>
            <a:ext cx="4298961" cy="505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0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  <p:bldP spid="33" grpId="0" animBg="1"/>
      <p:bldP spid="36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2F2F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262626"/>
      </a:dk2>
      <a:lt2>
        <a:srgbClr val="E7E6E6"/>
      </a:lt2>
      <a:accent1>
        <a:srgbClr val="4472C4"/>
      </a:accent1>
      <a:accent2>
        <a:srgbClr val="D8D8D8"/>
      </a:accent2>
      <a:accent3>
        <a:srgbClr val="000000"/>
      </a:accent3>
      <a:accent4>
        <a:srgbClr val="000000"/>
      </a:accent4>
      <a:accent5>
        <a:srgbClr val="00B0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2516</TotalTime>
  <Words>770</Words>
  <Application>Microsoft Office PowerPoint</Application>
  <PresentationFormat>Widescreen</PresentationFormat>
  <Paragraphs>155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 Display</vt:lpstr>
      <vt:lpstr>Arial</vt:lpstr>
      <vt:lpstr>Calibri</vt:lpstr>
      <vt:lpstr>Calibri Light</vt:lpstr>
      <vt:lpstr>Office Theme</vt:lpstr>
      <vt:lpstr>1_Office Theme</vt:lpstr>
      <vt:lpstr>Cyber Essentials:  Becoming a Defender in Your Organization </vt:lpstr>
      <vt:lpstr>About Me: Reanna Schultz</vt:lpstr>
      <vt:lpstr>Takeaways</vt:lpstr>
      <vt:lpstr>PowerPoint Presentation</vt:lpstr>
      <vt:lpstr>Why Being a Defender is Important</vt:lpstr>
      <vt:lpstr>Cyber Threats – What Are They? </vt:lpstr>
      <vt:lpstr>Phishing </vt:lpstr>
      <vt:lpstr>Hershey’s Chocolate Breach</vt:lpstr>
      <vt:lpstr>Defending Against Phishing</vt:lpstr>
      <vt:lpstr>Internet Usage</vt:lpstr>
      <vt:lpstr>Meta Ads</vt:lpstr>
      <vt:lpstr>Defending Against Internet Threats</vt:lpstr>
      <vt:lpstr>Malicious Programs</vt:lpstr>
      <vt:lpstr>Fake Job Recruiters</vt:lpstr>
      <vt:lpstr>Becoming a Defender</vt:lpstr>
      <vt:lpstr>Resources and Materials</vt:lpstr>
      <vt:lpstr>Thank you!  Questions? </vt:lpstr>
    </vt:vector>
  </TitlesOfParts>
  <Company>Garmin Intl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Schultz, Reanna</dc:creator>
  <cp:lastModifiedBy>Latteman, Bill</cp:lastModifiedBy>
  <cp:revision>11</cp:revision>
  <dcterms:created xsi:type="dcterms:W3CDTF">2023-11-21T00:25:26Z</dcterms:created>
  <dcterms:modified xsi:type="dcterms:W3CDTF">2023-12-06T15:57:48Z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3ff6d80-3782-4df6-bf6c-659f84558040_Enabled">
    <vt:lpwstr>true</vt:lpwstr>
  </property>
  <property fmtid="{D5CDD505-2E9C-101B-9397-08002B2CF9AE}" pid="3" name="MSIP_Label_f3ff6d80-3782-4df6-bf6c-659f84558040_SetDate">
    <vt:lpwstr>2023-11-21T00:25:34Z</vt:lpwstr>
  </property>
  <property fmtid="{D5CDD505-2E9C-101B-9397-08002B2CF9AE}" pid="4" name="MSIP_Label_f3ff6d80-3782-4df6-bf6c-659f84558040_Method">
    <vt:lpwstr>Standard</vt:lpwstr>
  </property>
  <property fmtid="{D5CDD505-2E9C-101B-9397-08002B2CF9AE}" pid="5" name="MSIP_Label_f3ff6d80-3782-4df6-bf6c-659f84558040_Name">
    <vt:lpwstr>f3ff6d80-3782-4df6-bf6c-659f84558040</vt:lpwstr>
  </property>
  <property fmtid="{D5CDD505-2E9C-101B-9397-08002B2CF9AE}" pid="6" name="MSIP_Label_f3ff6d80-3782-4df6-bf6c-659f84558040_SiteId">
    <vt:lpwstr>38d0d425-ba52-4c0a-a03e-2a65c8e82e2d</vt:lpwstr>
  </property>
  <property fmtid="{D5CDD505-2E9C-101B-9397-08002B2CF9AE}" pid="7" name="MSIP_Label_f3ff6d80-3782-4df6-bf6c-659f84558040_ActionId">
    <vt:lpwstr>b3939b3d-2315-43d0-b208-debccd96c420</vt:lpwstr>
  </property>
  <property fmtid="{D5CDD505-2E9C-101B-9397-08002B2CF9AE}" pid="8" name="MSIP_Label_f3ff6d80-3782-4df6-bf6c-659f84558040_ContentBits">
    <vt:lpwstr>0</vt:lpwstr>
  </property>
</Properties>
</file>